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5"/>
  </p:notesMasterIdLst>
  <p:sldIdLst>
    <p:sldId id="256" r:id="rId2"/>
    <p:sldId id="276" r:id="rId3"/>
    <p:sldId id="275"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8" r:id="rId22"/>
    <p:sldId id="279" r:id="rId23"/>
    <p:sldId id="277" r:id="rId24"/>
  </p:sldIdLst>
  <p:sldSz cx="9144000" cy="5143500" type="screen16x9"/>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2" d="100"/>
          <a:sy n="92" d="100"/>
        </p:scale>
        <p:origin x="-756" y="-90"/>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B4061A-6C52-443F-8834-FD6D290027DB}" type="datetimeFigureOut">
              <a:rPr lang="en-US" smtClean="0"/>
              <a:t>2/28/2021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F5E9911-867D-468E-8286-E2F4BE90B7F4}" type="slidenum">
              <a:rPr lang="en-US" smtClean="0"/>
              <a:t>‹#›</a:t>
            </a:fld>
            <a:endParaRPr lang="en-US"/>
          </a:p>
        </p:txBody>
      </p:sp>
    </p:spTree>
    <p:extLst>
      <p:ext uri="{BB962C8B-B14F-4D97-AF65-F5344CB8AC3E}">
        <p14:creationId xmlns:p14="http://schemas.microsoft.com/office/powerpoint/2010/main" val="9140506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5E9911-867D-468E-8286-E2F4BE90B7F4}" type="slidenum">
              <a:rPr lang="en-US" smtClean="0"/>
              <a:t>7</a:t>
            </a:fld>
            <a:endParaRPr lang="en-US"/>
          </a:p>
        </p:txBody>
      </p:sp>
    </p:spTree>
    <p:extLst>
      <p:ext uri="{BB962C8B-B14F-4D97-AF65-F5344CB8AC3E}">
        <p14:creationId xmlns:p14="http://schemas.microsoft.com/office/powerpoint/2010/main" val="8194747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1597819"/>
            <a:ext cx="7772400" cy="1102519"/>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3EC2D46A-8941-47B2-B596-A3D407A1E263}" type="datetime1">
              <a:rPr lang="en-US" smtClean="0"/>
              <a:t>2/28/2021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B7ECAF79-949D-483D-BD3C-01593B0564B2}" type="datetime1">
              <a:rPr lang="en-US" smtClean="0"/>
              <a:t>2/28/2021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05979"/>
            <a:ext cx="2057400" cy="4388644"/>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05979"/>
            <a:ext cx="6019800" cy="4388644"/>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F3EF77A7-702C-413B-A3E0-80AC5A2A0D40}" type="datetime1">
              <a:rPr lang="en-US" smtClean="0"/>
              <a:t>2/28/2021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072C983-338A-43DA-8E44-590D67A89459}" type="datetime1">
              <a:rPr lang="en-US" smtClean="0"/>
              <a:t>2/28/2021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3305176"/>
            <a:ext cx="7772400" cy="1021556"/>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760483ED-0F1A-475C-9D13-DE2C1C2F80BF}" type="datetime1">
              <a:rPr lang="en-US" smtClean="0"/>
              <a:t>2/28/2021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AAA8B8DF-A0C5-4DC7-9075-4D6271EDFABB}" type="datetime1">
              <a:rPr lang="en-US" smtClean="0"/>
              <a:t>2/28/2021</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338DAF8B-2FF3-429E-850B-41175A888164}" type="datetime1">
              <a:rPr lang="en-US" smtClean="0"/>
              <a:t>2/28/2021</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3F7249FB-E639-4BD4-852C-43BD38F21ECD}" type="datetime1">
              <a:rPr lang="en-US" smtClean="0"/>
              <a:t>2/28/2021</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A7CE735E-77CA-44AF-9286-F7C65FE7BC39}" type="datetime1">
              <a:rPr lang="en-US" smtClean="0"/>
              <a:t>2/28/2021</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1" y="204787"/>
            <a:ext cx="3008313" cy="8715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77DDE8EC-BBC3-442D-8B4C-FEC5B9B3762A}" type="datetime1">
              <a:rPr lang="en-US" smtClean="0"/>
              <a:t>2/28/2021</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3600450"/>
            <a:ext cx="5486400" cy="425054"/>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4FF43157-1F46-44AB-8604-2176B7D5EB48}" type="datetime1">
              <a:rPr lang="en-US" smtClean="0"/>
              <a:t>2/28/2021</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05979"/>
            <a:ext cx="8229600" cy="85725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200151"/>
            <a:ext cx="8229600" cy="3394472"/>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4767263"/>
            <a:ext cx="2133600" cy="273844"/>
          </a:xfrm>
          <a:prstGeom prst="rect">
            <a:avLst/>
          </a:prstGeom>
        </p:spPr>
        <p:txBody>
          <a:bodyPr vert="horz" lIns="91440" tIns="45720" rIns="91440" bIns="45720" rtlCol="1" anchor="ctr"/>
          <a:lstStyle>
            <a:lvl1pPr algn="r">
              <a:defRPr sz="1200">
                <a:solidFill>
                  <a:schemeClr val="tx1">
                    <a:tint val="75000"/>
                  </a:schemeClr>
                </a:solidFill>
              </a:defRPr>
            </a:lvl1pPr>
          </a:lstStyle>
          <a:p>
            <a:fld id="{51DC9231-A051-49E3-B749-77FBEC7D8C2A}" type="datetime1">
              <a:rPr lang="en-US" smtClean="0"/>
              <a:t>2/28/2021</a:t>
            </a:fld>
            <a:endParaRPr lang="ar-SA"/>
          </a:p>
        </p:txBody>
      </p:sp>
      <p:sp>
        <p:nvSpPr>
          <p:cNvPr id="5" name="عنصر نائب للتذييل 4"/>
          <p:cNvSpPr>
            <a:spLocks noGrp="1"/>
          </p:cNvSpPr>
          <p:nvPr>
            <p:ph type="ftr" sz="quarter" idx="3"/>
          </p:nvPr>
        </p:nvSpPr>
        <p:spPr>
          <a:xfrm>
            <a:off x="3124200" y="4767263"/>
            <a:ext cx="2895600" cy="273844"/>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4767263"/>
            <a:ext cx="2133600" cy="273844"/>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04048" y="1563638"/>
            <a:ext cx="3307904" cy="864096"/>
          </a:xfrm>
          <a:prstGeom prst="plaque">
            <a:avLst/>
          </a:prstGeom>
          <a:solidFill>
            <a:schemeClr val="accent2"/>
          </a:solidFill>
        </p:spPr>
        <p:txBody>
          <a:bodyPr>
            <a:noAutofit/>
          </a:bodyPr>
          <a:lstStyle/>
          <a:p>
            <a:pPr rtl="0">
              <a:lnSpc>
                <a:spcPct val="115000"/>
              </a:lnSpc>
              <a:spcAft>
                <a:spcPts val="1000"/>
              </a:spcAft>
            </a:pPr>
            <a:r>
              <a:rPr lang="en-US" b="1" dirty="0" smtClean="0">
                <a:latin typeface="Times New Roman"/>
                <a:ea typeface="Calibri"/>
                <a:cs typeface="Arial"/>
              </a:rPr>
              <a:t/>
            </a:r>
            <a:br>
              <a:rPr lang="en-US" b="1" dirty="0" smtClean="0">
                <a:latin typeface="Times New Roman"/>
                <a:ea typeface="Calibri"/>
                <a:cs typeface="Arial"/>
              </a:rPr>
            </a:br>
            <a:r>
              <a:rPr lang="en-US" b="1" dirty="0" smtClean="0">
                <a:latin typeface="Times New Roman"/>
                <a:ea typeface="Calibri"/>
                <a:cs typeface="Arial"/>
              </a:rPr>
              <a:t>WONDS</a:t>
            </a:r>
            <a:r>
              <a:rPr lang="en-US" sz="3200" dirty="0">
                <a:ea typeface="Calibri"/>
                <a:cs typeface="Arial"/>
              </a:rPr>
              <a:t/>
            </a:r>
            <a:br>
              <a:rPr lang="en-US" sz="3200" dirty="0">
                <a:ea typeface="Calibri"/>
                <a:cs typeface="Arial"/>
              </a:rPr>
            </a:b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0312" y="16315"/>
            <a:ext cx="1514921" cy="111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4465"/>
            <a:ext cx="1152525"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Minus 3"/>
          <p:cNvSpPr/>
          <p:nvPr/>
        </p:nvSpPr>
        <p:spPr>
          <a:xfrm>
            <a:off x="-1332656" y="1131590"/>
            <a:ext cx="11953328" cy="152727"/>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627784" y="195486"/>
            <a:ext cx="3528392" cy="830997"/>
          </a:xfrm>
          <a:prstGeom prst="rect">
            <a:avLst/>
          </a:prstGeom>
        </p:spPr>
        <p:txBody>
          <a:bodyPr wrap="square">
            <a:spAutoFit/>
          </a:bodyPr>
          <a:lstStyle/>
          <a:p>
            <a:r>
              <a:rPr lang="en-US" sz="2400" b="1" dirty="0">
                <a:latin typeface="Times New Roman" pitchFamily="18" charset="0"/>
                <a:cs typeface="Times New Roman" pitchFamily="18" charset="0"/>
              </a:rPr>
              <a:t>Fundamentals of </a:t>
            </a:r>
            <a:r>
              <a:rPr lang="en-US" sz="2400" b="1" dirty="0" smtClean="0">
                <a:latin typeface="Times New Roman" pitchFamily="18" charset="0"/>
                <a:cs typeface="Times New Roman" pitchFamily="18" charset="0"/>
              </a:rPr>
              <a:t>Nursing</a:t>
            </a:r>
          </a:p>
          <a:p>
            <a:pPr algn="ctr"/>
            <a:r>
              <a:rPr lang="en-US" sz="2400" b="1" dirty="0" smtClean="0">
                <a:latin typeface="Times New Roman" pitchFamily="18" charset="0"/>
                <a:cs typeface="Times New Roman" pitchFamily="18" charset="0"/>
              </a:rPr>
              <a:t>First stage</a:t>
            </a:r>
            <a:r>
              <a:rPr lang="en-US" sz="2400" b="1" dirty="0" smtClean="0">
                <a:latin typeface="Times New Roman" pitchFamily="18" charset="0"/>
                <a:cs typeface="Times New Roman" pitchFamily="18" charset="0"/>
              </a:rPr>
              <a:t> </a:t>
            </a:r>
            <a:endParaRPr lang="en-US" sz="2400" b="1" dirty="0">
              <a:latin typeface="Times New Roman" pitchFamily="18" charset="0"/>
              <a:cs typeface="Times New Roman" pitchFamily="18" charset="0"/>
            </a:endParaRPr>
          </a:p>
        </p:txBody>
      </p:sp>
      <p:sp>
        <p:nvSpPr>
          <p:cNvPr id="6" name="Rectangle 5"/>
          <p:cNvSpPr/>
          <p:nvPr/>
        </p:nvSpPr>
        <p:spPr>
          <a:xfrm>
            <a:off x="4537573" y="2571750"/>
            <a:ext cx="4572000" cy="1477328"/>
          </a:xfrm>
          <a:prstGeom prst="rect">
            <a:avLst/>
          </a:prstGeom>
        </p:spPr>
        <p:txBody>
          <a:bodyPr>
            <a:spAutoFit/>
          </a:bodyPr>
          <a:lstStyle/>
          <a:p>
            <a:pPr algn="ctr"/>
            <a:r>
              <a:rPr lang="en-US" dirty="0">
                <a:latin typeface="Times New Roman" pitchFamily="18" charset="0"/>
                <a:cs typeface="Times New Roman" pitchFamily="18" charset="0"/>
              </a:rPr>
              <a:t>By</a:t>
            </a:r>
          </a:p>
          <a:p>
            <a:pPr algn="ctr"/>
            <a:r>
              <a:rPr lang="en-US" dirty="0">
                <a:latin typeface="Times New Roman" pitchFamily="18" charset="0"/>
                <a:cs typeface="Times New Roman" pitchFamily="18" charset="0"/>
              </a:rPr>
              <a:t> Assistant. Lecturer. Maher Abdul </a:t>
            </a:r>
            <a:r>
              <a:rPr lang="en-US" dirty="0" err="1">
                <a:latin typeface="Times New Roman" pitchFamily="18" charset="0"/>
                <a:cs typeface="Times New Roman" pitchFamily="18" charset="0"/>
              </a:rPr>
              <a:t>Ameer</a:t>
            </a:r>
            <a:r>
              <a:rPr lang="en-US" dirty="0">
                <a:latin typeface="Times New Roman" pitchFamily="18" charset="0"/>
                <a:cs typeface="Times New Roman" pitchFamily="18" charset="0"/>
              </a:rPr>
              <a:t> Fundamentals of Nursing Department</a:t>
            </a:r>
          </a:p>
          <a:p>
            <a:pPr algn="ctr"/>
            <a:r>
              <a:rPr lang="en-US" dirty="0">
                <a:latin typeface="Times New Roman" pitchFamily="18" charset="0"/>
                <a:cs typeface="Times New Roman" pitchFamily="18" charset="0"/>
              </a:rPr>
              <a:t>College of Nursing</a:t>
            </a:r>
          </a:p>
          <a:p>
            <a:pPr algn="ctr"/>
            <a:r>
              <a:rPr lang="en-US" dirty="0">
                <a:latin typeface="Times New Roman" pitchFamily="18" charset="0"/>
                <a:cs typeface="Times New Roman" pitchFamily="18" charset="0"/>
              </a:rPr>
              <a:t>University of </a:t>
            </a:r>
            <a:r>
              <a:rPr lang="en-US" dirty="0" smtClean="0">
                <a:latin typeface="Times New Roman" pitchFamily="18" charset="0"/>
                <a:cs typeface="Times New Roman" pitchFamily="18" charset="0"/>
              </a:rPr>
              <a:t>Basra</a:t>
            </a:r>
            <a:endParaRPr lang="en-US" dirty="0">
              <a:latin typeface="Times New Roman" pitchFamily="18" charset="0"/>
              <a:cs typeface="Times New Roman" pitchFamily="18" charset="0"/>
            </a:endParaRPr>
          </a:p>
        </p:txBody>
      </p:sp>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1347614"/>
            <a:ext cx="4176464" cy="2701464"/>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3836" y="4521299"/>
            <a:ext cx="8821737" cy="6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323528" y="4659982"/>
            <a:ext cx="7321516" cy="338554"/>
          </a:xfrm>
          <a:prstGeom prst="rect">
            <a:avLst/>
          </a:prstGeom>
        </p:spPr>
        <p:txBody>
          <a:bodyPr wrap="square">
            <a:spAutoFit/>
          </a:bodyPr>
          <a:lstStyle/>
          <a:p>
            <a:pPr algn="ctr"/>
            <a:r>
              <a:rPr lang="en-US" sz="1600" dirty="0">
                <a:latin typeface="Times New Roman" pitchFamily="18" charset="0"/>
                <a:cs typeface="Times New Roman" pitchFamily="18" charset="0"/>
              </a:rPr>
              <a:t>University of </a:t>
            </a:r>
            <a:r>
              <a:rPr lang="en-US" sz="1600" dirty="0" smtClean="0">
                <a:latin typeface="Times New Roman" pitchFamily="18" charset="0"/>
                <a:cs typeface="Times New Roman" pitchFamily="18" charset="0"/>
              </a:rPr>
              <a:t>Basra </a:t>
            </a:r>
            <a:r>
              <a:rPr lang="en-US" sz="1600" dirty="0">
                <a:latin typeface="Times New Roman" pitchFamily="18" charset="0"/>
                <a:cs typeface="Times New Roman" pitchFamily="18" charset="0"/>
              </a:rPr>
              <a:t>–College of Nursing – Fundamentals of Nursing Department </a:t>
            </a:r>
          </a:p>
        </p:txBody>
      </p:sp>
    </p:spTree>
    <p:extLst>
      <p:ext uri="{BB962C8B-B14F-4D97-AF65-F5344CB8AC3E}">
        <p14:creationId xmlns:p14="http://schemas.microsoft.com/office/powerpoint/2010/main" val="19878731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339502"/>
            <a:ext cx="8229600" cy="3394472"/>
          </a:xfrm>
        </p:spPr>
        <p:txBody>
          <a:bodyPr>
            <a:normAutofit/>
          </a:bodyPr>
          <a:lstStyle/>
          <a:p>
            <a:pPr marL="0" lvl="0" indent="0" algn="just" rtl="0">
              <a:lnSpc>
                <a:spcPct val="115000"/>
              </a:lnSpc>
              <a:spcAft>
                <a:spcPts val="1000"/>
              </a:spcAft>
              <a:buNone/>
            </a:pPr>
            <a:r>
              <a:rPr lang="en-US" b="1" dirty="0" smtClean="0">
                <a:latin typeface="Times New Roman"/>
                <a:ea typeface="Calibri"/>
                <a:cs typeface="Arial"/>
              </a:rPr>
              <a:t>5.Avulsions :</a:t>
            </a:r>
            <a:r>
              <a:rPr lang="en-US" sz="2400" dirty="0" smtClean="0">
                <a:ea typeface="Calibri"/>
                <a:cs typeface="Arial"/>
              </a:rPr>
              <a:t> </a:t>
            </a:r>
            <a:r>
              <a:rPr lang="en-US" sz="2400" dirty="0" smtClean="0">
                <a:latin typeface="Times New Roman"/>
                <a:ea typeface="Calibri"/>
              </a:rPr>
              <a:t>Avulsion </a:t>
            </a:r>
            <a:r>
              <a:rPr lang="en-US" sz="2400" dirty="0">
                <a:latin typeface="Times New Roman"/>
                <a:ea typeface="Calibri"/>
              </a:rPr>
              <a:t>wounds involve the forcible separation or tearing of tissue from the victim's body. Avulsions are commonly caused by animal bites and accidents involving motor vehicles, heavy machinery, guns, and explosives</a:t>
            </a:r>
            <a:endParaRPr lang="en-US" sz="24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1" y="2787774"/>
            <a:ext cx="4223605"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0B34F065-1154-456A-91E3-76DE8E75E17B}" type="slidenum">
              <a:rPr lang="ar-SA" smtClean="0"/>
              <a:t>10</a:t>
            </a:fld>
            <a:endParaRPr lang="ar-SA"/>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2787774"/>
            <a:ext cx="3505200"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63728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3479"/>
            <a:ext cx="8229600" cy="648072"/>
          </a:xfrm>
          <a:prstGeom prst="snip2DiagRect">
            <a:avLst/>
          </a:prstGeom>
          <a:solidFill>
            <a:schemeClr val="accent3">
              <a:lumMod val="40000"/>
              <a:lumOff val="60000"/>
            </a:schemeClr>
          </a:solidFill>
        </p:spPr>
        <p:txBody>
          <a:bodyPr>
            <a:normAutofit fontScale="90000"/>
          </a:bodyPr>
          <a:lstStyle/>
          <a:p>
            <a:pPr lvl="0" rtl="0">
              <a:lnSpc>
                <a:spcPct val="115000"/>
              </a:lnSpc>
              <a:spcAft>
                <a:spcPts val="1000"/>
              </a:spcAft>
              <a:tabLst>
                <a:tab pos="123825" algn="l"/>
              </a:tabLst>
            </a:pPr>
            <a:r>
              <a:rPr lang="ar-IQ" b="1" dirty="0" smtClean="0">
                <a:latin typeface="Times New Roman"/>
                <a:ea typeface="Calibri"/>
                <a:cs typeface="Arial"/>
              </a:rPr>
              <a:t/>
            </a:r>
            <a:br>
              <a:rPr lang="ar-IQ" b="1" dirty="0" smtClean="0">
                <a:latin typeface="Times New Roman"/>
                <a:ea typeface="Calibri"/>
                <a:cs typeface="Arial"/>
              </a:rPr>
            </a:br>
            <a:r>
              <a:rPr lang="en-US" b="1" dirty="0" smtClean="0">
                <a:latin typeface="Times New Roman"/>
                <a:ea typeface="Calibri"/>
                <a:cs typeface="Arial"/>
              </a:rPr>
              <a:t>Open </a:t>
            </a:r>
            <a:r>
              <a:rPr lang="en-US" b="1" dirty="0">
                <a:latin typeface="Times New Roman"/>
                <a:ea typeface="Calibri"/>
                <a:cs typeface="Arial"/>
              </a:rPr>
              <a:t>wound</a:t>
            </a:r>
            <a:r>
              <a:rPr lang="en-US" sz="3600" dirty="0">
                <a:ea typeface="Calibri"/>
                <a:cs typeface="Arial"/>
              </a:rPr>
              <a:t/>
            </a:r>
            <a:br>
              <a:rPr lang="en-US" sz="3600" dirty="0">
                <a:ea typeface="Calibri"/>
                <a:cs typeface="Arial"/>
              </a:rPr>
            </a:br>
            <a:endParaRPr lang="en-US" dirty="0"/>
          </a:p>
        </p:txBody>
      </p:sp>
      <p:sp>
        <p:nvSpPr>
          <p:cNvPr id="3" name="Content Placeholder 2"/>
          <p:cNvSpPr>
            <a:spLocks noGrp="1"/>
          </p:cNvSpPr>
          <p:nvPr>
            <p:ph idx="1"/>
          </p:nvPr>
        </p:nvSpPr>
        <p:spPr>
          <a:xfrm>
            <a:off x="457200" y="915566"/>
            <a:ext cx="8435280" cy="4032448"/>
          </a:xfrm>
        </p:spPr>
        <p:txBody>
          <a:bodyPr>
            <a:noAutofit/>
          </a:bodyPr>
          <a:lstStyle/>
          <a:p>
            <a:pPr algn="l" rtl="0">
              <a:lnSpc>
                <a:spcPct val="115000"/>
              </a:lnSpc>
              <a:spcAft>
                <a:spcPts val="1000"/>
              </a:spcAft>
              <a:tabLst>
                <a:tab pos="123825" algn="l"/>
              </a:tabLst>
            </a:pPr>
            <a:r>
              <a:rPr lang="en-US" sz="1800" dirty="0">
                <a:latin typeface="Times New Roman"/>
                <a:ea typeface="Calibri"/>
                <a:cs typeface="Arial"/>
              </a:rPr>
              <a:t>If the wound is not deep and gapes slightly it need only hold the wound edges together, dress, and bandage the injury. </a:t>
            </a:r>
          </a:p>
          <a:p>
            <a:pPr algn="l" rtl="0">
              <a:lnSpc>
                <a:spcPct val="115000"/>
              </a:lnSpc>
              <a:spcAft>
                <a:spcPts val="1000"/>
              </a:spcAft>
              <a:buFont typeface="Wingdings" pitchFamily="2" charset="2"/>
              <a:buChar char="v"/>
              <a:tabLst>
                <a:tab pos="123825" algn="l"/>
              </a:tabLst>
            </a:pPr>
            <a:r>
              <a:rPr lang="en-US" sz="1800" dirty="0">
                <a:latin typeface="Times New Roman"/>
                <a:ea typeface="Calibri"/>
                <a:cs typeface="Arial"/>
              </a:rPr>
              <a:t>Below are a number of open-wound conditions that require medical treatment after emergency care:</a:t>
            </a:r>
          </a:p>
          <a:p>
            <a:pPr marL="228600" indent="-228600" algn="l" rtl="0">
              <a:lnSpc>
                <a:spcPct val="115000"/>
              </a:lnSpc>
              <a:spcAft>
                <a:spcPts val="1000"/>
              </a:spcAft>
              <a:buFont typeface="+mj-lt"/>
              <a:buAutoNum type="arabicPeriod"/>
              <a:tabLst>
                <a:tab pos="123825" algn="l"/>
              </a:tabLst>
            </a:pPr>
            <a:r>
              <a:rPr lang="en-US" sz="1800" dirty="0">
                <a:latin typeface="Times New Roman"/>
                <a:ea typeface="Calibri"/>
                <a:cs typeface="Arial"/>
              </a:rPr>
              <a:t> </a:t>
            </a:r>
            <a:r>
              <a:rPr lang="en-US" sz="1800" dirty="0" smtClean="0">
                <a:latin typeface="Times New Roman"/>
                <a:ea typeface="Calibri"/>
                <a:cs typeface="Arial"/>
              </a:rPr>
              <a:t> </a:t>
            </a:r>
            <a:r>
              <a:rPr lang="en-US" sz="1800" dirty="0">
                <a:latin typeface="Times New Roman"/>
                <a:ea typeface="Calibri"/>
                <a:cs typeface="Arial"/>
              </a:rPr>
              <a:t>Blood spurting from a wound, even if controlled initially by first aid.</a:t>
            </a:r>
          </a:p>
          <a:p>
            <a:pPr marL="228600" indent="-228600" algn="l" rtl="0">
              <a:lnSpc>
                <a:spcPct val="115000"/>
              </a:lnSpc>
              <a:spcAft>
                <a:spcPts val="1000"/>
              </a:spcAft>
              <a:buFont typeface="+mj-lt"/>
              <a:buAutoNum type="arabicPeriod"/>
              <a:tabLst>
                <a:tab pos="123825" algn="l"/>
              </a:tabLst>
            </a:pPr>
            <a:r>
              <a:rPr lang="en-US" sz="1800" dirty="0" smtClean="0">
                <a:latin typeface="Times New Roman"/>
                <a:ea typeface="Calibri"/>
                <a:cs typeface="Arial"/>
              </a:rPr>
              <a:t> </a:t>
            </a:r>
            <a:r>
              <a:rPr lang="en-US" sz="1800" dirty="0">
                <a:latin typeface="Times New Roman"/>
                <a:ea typeface="Calibri"/>
                <a:cs typeface="Arial"/>
              </a:rPr>
              <a:t>An incised wound deeper than the outer layer of skin. </a:t>
            </a:r>
          </a:p>
          <a:p>
            <a:pPr marL="228600" indent="-228600" algn="l" rtl="0">
              <a:lnSpc>
                <a:spcPct val="115000"/>
              </a:lnSpc>
              <a:spcAft>
                <a:spcPts val="1000"/>
              </a:spcAft>
              <a:buFont typeface="+mj-lt"/>
              <a:buAutoNum type="arabicPeriod"/>
              <a:tabLst>
                <a:tab pos="123825" algn="l"/>
              </a:tabLst>
            </a:pPr>
            <a:r>
              <a:rPr lang="en-US" sz="1800" dirty="0" smtClean="0">
                <a:latin typeface="Times New Roman"/>
                <a:ea typeface="Calibri"/>
                <a:cs typeface="Arial"/>
              </a:rPr>
              <a:t> </a:t>
            </a:r>
            <a:r>
              <a:rPr lang="en-US" sz="1800" dirty="0">
                <a:latin typeface="Times New Roman"/>
                <a:ea typeface="Calibri"/>
                <a:cs typeface="Arial"/>
              </a:rPr>
              <a:t>Any laceration, deep puncture, or avulsion.</a:t>
            </a:r>
          </a:p>
          <a:p>
            <a:pPr marL="228600" indent="-228600" algn="l" rtl="0">
              <a:lnSpc>
                <a:spcPct val="115000"/>
              </a:lnSpc>
              <a:spcAft>
                <a:spcPts val="1000"/>
              </a:spcAft>
              <a:buFont typeface="+mj-lt"/>
              <a:buAutoNum type="arabicPeriod"/>
              <a:tabLst>
                <a:tab pos="123825" algn="l"/>
              </a:tabLst>
            </a:pPr>
            <a:r>
              <a:rPr lang="en-US" sz="1800" dirty="0" smtClean="0">
                <a:latin typeface="Times New Roman"/>
                <a:ea typeface="Calibri"/>
                <a:cs typeface="Arial"/>
              </a:rPr>
              <a:t>Severed </a:t>
            </a:r>
            <a:r>
              <a:rPr lang="en-US" sz="1800" dirty="0">
                <a:latin typeface="Times New Roman"/>
                <a:ea typeface="Calibri"/>
                <a:cs typeface="Arial"/>
              </a:rPr>
              <a:t>or crushed nerve, tendon, or muscle. </a:t>
            </a:r>
          </a:p>
        </p:txBody>
      </p:sp>
      <p:sp>
        <p:nvSpPr>
          <p:cNvPr id="4" name="Slide Number Placeholder 3"/>
          <p:cNvSpPr>
            <a:spLocks noGrp="1"/>
          </p:cNvSpPr>
          <p:nvPr>
            <p:ph type="sldNum" sz="quarter" idx="12"/>
          </p:nvPr>
        </p:nvSpPr>
        <p:spPr/>
        <p:txBody>
          <a:bodyPr/>
          <a:lstStyle/>
          <a:p>
            <a:fld id="{0B34F065-1154-456A-91E3-76DE8E75E17B}" type="slidenum">
              <a:rPr lang="ar-SA" smtClean="0"/>
              <a:t>11</a:t>
            </a:fld>
            <a:endParaRPr lang="ar-SA"/>
          </a:p>
        </p:txBody>
      </p:sp>
    </p:spTree>
    <p:extLst>
      <p:ext uri="{BB962C8B-B14F-4D97-AF65-F5344CB8AC3E}">
        <p14:creationId xmlns:p14="http://schemas.microsoft.com/office/powerpoint/2010/main" val="32126587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87574"/>
            <a:ext cx="8229600" cy="3816424"/>
          </a:xfrm>
        </p:spPr>
        <p:txBody>
          <a:bodyPr>
            <a:noAutofit/>
          </a:bodyPr>
          <a:lstStyle/>
          <a:p>
            <a:pPr marL="0" indent="0" algn="just" rtl="0">
              <a:lnSpc>
                <a:spcPct val="150000"/>
              </a:lnSpc>
              <a:spcAft>
                <a:spcPts val="1000"/>
              </a:spcAft>
              <a:buNone/>
              <a:tabLst>
                <a:tab pos="123825" algn="l"/>
              </a:tabLst>
            </a:pPr>
            <a:r>
              <a:rPr lang="en-US" sz="2000" dirty="0" smtClean="0">
                <a:latin typeface="Times New Roman"/>
                <a:ea typeface="Calibri"/>
                <a:cs typeface="Arial"/>
              </a:rPr>
              <a:t>5. Laceration </a:t>
            </a:r>
            <a:r>
              <a:rPr lang="en-US" sz="2000" dirty="0">
                <a:latin typeface="Times New Roman"/>
                <a:ea typeface="Calibri"/>
                <a:cs typeface="Arial"/>
              </a:rPr>
              <a:t>of the face or other parts of the body.</a:t>
            </a:r>
          </a:p>
          <a:p>
            <a:pPr marL="0" indent="0" algn="just" rtl="0">
              <a:lnSpc>
                <a:spcPct val="150000"/>
              </a:lnSpc>
              <a:spcAft>
                <a:spcPts val="1000"/>
              </a:spcAft>
              <a:buNone/>
              <a:tabLst>
                <a:tab pos="123825" algn="l"/>
              </a:tabLst>
            </a:pPr>
            <a:r>
              <a:rPr lang="en-US" sz="2000" dirty="0" smtClean="0">
                <a:latin typeface="Times New Roman"/>
                <a:ea typeface="Calibri"/>
                <a:cs typeface="Arial"/>
              </a:rPr>
              <a:t>6. Skin </a:t>
            </a:r>
            <a:r>
              <a:rPr lang="en-US" sz="2000" dirty="0">
                <a:latin typeface="Times New Roman"/>
                <a:ea typeface="Calibri"/>
                <a:cs typeface="Arial"/>
              </a:rPr>
              <a:t>broken by a bite, human or animal. </a:t>
            </a:r>
          </a:p>
          <a:p>
            <a:pPr marL="0" indent="0" algn="just" rtl="0">
              <a:lnSpc>
                <a:spcPct val="150000"/>
              </a:lnSpc>
              <a:spcAft>
                <a:spcPts val="1000"/>
              </a:spcAft>
              <a:buNone/>
              <a:tabLst>
                <a:tab pos="123825" algn="l"/>
              </a:tabLst>
            </a:pPr>
            <a:r>
              <a:rPr lang="en-US" sz="2000" dirty="0" smtClean="0">
                <a:latin typeface="Times New Roman"/>
                <a:ea typeface="Calibri"/>
                <a:cs typeface="Arial"/>
              </a:rPr>
              <a:t>7. Heavy </a:t>
            </a:r>
            <a:r>
              <a:rPr lang="en-US" sz="2000" dirty="0">
                <a:latin typeface="Times New Roman"/>
                <a:ea typeface="Calibri"/>
                <a:cs typeface="Arial"/>
              </a:rPr>
              <a:t>contamination of a wound by soil or organic materials.  </a:t>
            </a:r>
          </a:p>
          <a:p>
            <a:pPr marL="0" indent="0" algn="just" rtl="0">
              <a:lnSpc>
                <a:spcPct val="150000"/>
              </a:lnSpc>
              <a:spcAft>
                <a:spcPts val="1000"/>
              </a:spcAft>
              <a:buNone/>
              <a:tabLst>
                <a:tab pos="123825" algn="l"/>
              </a:tabLst>
            </a:pPr>
            <a:r>
              <a:rPr lang="en-US" sz="2000" dirty="0">
                <a:latin typeface="Times New Roman"/>
                <a:ea typeface="Calibri"/>
                <a:cs typeface="Arial"/>
              </a:rPr>
              <a:t> </a:t>
            </a:r>
            <a:r>
              <a:rPr lang="en-US" sz="2000" dirty="0" smtClean="0">
                <a:latin typeface="Times New Roman"/>
                <a:ea typeface="Calibri"/>
                <a:cs typeface="Arial"/>
              </a:rPr>
              <a:t>8. Foreign </a:t>
            </a:r>
            <a:r>
              <a:rPr lang="en-US" sz="2000" dirty="0">
                <a:latin typeface="Times New Roman"/>
                <a:ea typeface="Calibri"/>
                <a:cs typeface="Arial"/>
              </a:rPr>
              <a:t>matter in a wound, not possible to remove by washing</a:t>
            </a:r>
            <a:r>
              <a:rPr lang="en-US" sz="2000" dirty="0" smtClean="0">
                <a:latin typeface="Times New Roman"/>
                <a:ea typeface="Calibri"/>
                <a:cs typeface="Arial"/>
              </a:rPr>
              <a:t>.</a:t>
            </a:r>
            <a:endParaRPr lang="en-US" sz="2000" dirty="0">
              <a:latin typeface="Times New Roman"/>
              <a:ea typeface="Calibri"/>
              <a:cs typeface="Arial"/>
            </a:endParaRPr>
          </a:p>
        </p:txBody>
      </p:sp>
      <p:sp>
        <p:nvSpPr>
          <p:cNvPr id="2" name="Slide Number Placeholder 1"/>
          <p:cNvSpPr>
            <a:spLocks noGrp="1"/>
          </p:cNvSpPr>
          <p:nvPr>
            <p:ph type="sldNum" sz="quarter" idx="12"/>
          </p:nvPr>
        </p:nvSpPr>
        <p:spPr/>
        <p:txBody>
          <a:bodyPr/>
          <a:lstStyle/>
          <a:p>
            <a:fld id="{0B34F065-1154-456A-91E3-76DE8E75E17B}" type="slidenum">
              <a:rPr lang="ar-SA" smtClean="0"/>
              <a:t>12</a:t>
            </a:fld>
            <a:endParaRPr lang="ar-SA"/>
          </a:p>
        </p:txBody>
      </p:sp>
    </p:spTree>
    <p:extLst>
      <p:ext uri="{BB962C8B-B14F-4D97-AF65-F5344CB8AC3E}">
        <p14:creationId xmlns:p14="http://schemas.microsoft.com/office/powerpoint/2010/main" val="14094205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709587"/>
          </a:xfrm>
          <a:prstGeom prst="snip2DiagRect">
            <a:avLst/>
          </a:prstGeom>
          <a:solidFill>
            <a:schemeClr val="accent3">
              <a:lumMod val="40000"/>
              <a:lumOff val="60000"/>
            </a:schemeClr>
          </a:solidFill>
        </p:spPr>
        <p:txBody>
          <a:bodyPr>
            <a:normAutofit fontScale="90000"/>
          </a:bodyPr>
          <a:lstStyle/>
          <a:p>
            <a:pPr lvl="0" rtl="0">
              <a:lnSpc>
                <a:spcPct val="115000"/>
              </a:lnSpc>
              <a:spcAft>
                <a:spcPts val="1000"/>
              </a:spcAft>
              <a:tabLst>
                <a:tab pos="123825" algn="l"/>
              </a:tabLst>
            </a:pPr>
            <a:r>
              <a:rPr lang="ar-IQ" b="1" dirty="0" smtClean="0">
                <a:latin typeface="Times New Roman"/>
                <a:ea typeface="Calibri"/>
                <a:cs typeface="Arial"/>
              </a:rPr>
              <a:t/>
            </a:r>
            <a:br>
              <a:rPr lang="ar-IQ" b="1" dirty="0" smtClean="0">
                <a:latin typeface="Times New Roman"/>
                <a:ea typeface="Calibri"/>
                <a:cs typeface="Arial"/>
              </a:rPr>
            </a:br>
            <a:r>
              <a:rPr lang="en-US" b="1" dirty="0" smtClean="0">
                <a:latin typeface="Times New Roman"/>
                <a:ea typeface="Calibri"/>
                <a:cs typeface="Arial"/>
              </a:rPr>
              <a:t>Closed </a:t>
            </a:r>
            <a:r>
              <a:rPr lang="en-US" b="1" dirty="0">
                <a:latin typeface="Times New Roman"/>
                <a:ea typeface="Calibri"/>
                <a:cs typeface="Arial"/>
              </a:rPr>
              <a:t>Wounds </a:t>
            </a:r>
            <a:r>
              <a:rPr lang="en-US" sz="3600" dirty="0">
                <a:ea typeface="Calibri"/>
                <a:cs typeface="Arial"/>
              </a:rPr>
              <a:t/>
            </a:r>
            <a:br>
              <a:rPr lang="en-US" sz="3600" dirty="0">
                <a:ea typeface="Calibri"/>
                <a:cs typeface="Arial"/>
              </a:rPr>
            </a:br>
            <a:endParaRPr lang="en-US" dirty="0"/>
          </a:p>
        </p:txBody>
      </p:sp>
      <p:sp>
        <p:nvSpPr>
          <p:cNvPr id="3" name="Content Placeholder 2"/>
          <p:cNvSpPr>
            <a:spLocks noGrp="1"/>
          </p:cNvSpPr>
          <p:nvPr>
            <p:ph idx="1"/>
          </p:nvPr>
        </p:nvSpPr>
        <p:spPr/>
        <p:txBody>
          <a:bodyPr>
            <a:normAutofit/>
          </a:bodyPr>
          <a:lstStyle/>
          <a:p>
            <a:pPr algn="l" rtl="0"/>
            <a:r>
              <a:rPr lang="en-US" sz="2400" dirty="0">
                <a:latin typeface="Times New Roman"/>
                <a:ea typeface="Calibri"/>
              </a:rPr>
              <a:t>External forces, such as falls and motor vehicle accidents, cause most closed wounds</a:t>
            </a:r>
            <a:r>
              <a:rPr lang="en-US" sz="2400" dirty="0" smtClean="0">
                <a:latin typeface="Times New Roman"/>
                <a:ea typeface="Calibri"/>
              </a:rPr>
              <a:t>.</a:t>
            </a:r>
            <a:endParaRPr lang="ar-IQ" sz="2400" dirty="0" smtClean="0">
              <a:latin typeface="Times New Roman"/>
              <a:ea typeface="Calibri"/>
            </a:endParaRPr>
          </a:p>
          <a:p>
            <a:pPr algn="l" rtl="0"/>
            <a:r>
              <a:rPr lang="en-US" sz="2400" dirty="0" smtClean="0">
                <a:latin typeface="Times New Roman"/>
                <a:ea typeface="Calibri"/>
              </a:rPr>
              <a:t> </a:t>
            </a:r>
            <a:r>
              <a:rPr lang="en-US" sz="2400" dirty="0">
                <a:latin typeface="Times New Roman"/>
                <a:ea typeface="Calibri"/>
              </a:rPr>
              <a:t>Many closed wounds are relatively small and involve soft tissues</a:t>
            </a:r>
            <a:endParaRPr lang="en-US" sz="2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2787774"/>
            <a:ext cx="3096344" cy="223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2816591"/>
            <a:ext cx="3312368" cy="223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0B34F065-1154-456A-91E3-76DE8E75E17B}" type="slidenum">
              <a:rPr lang="ar-SA" smtClean="0"/>
              <a:t>13</a:t>
            </a:fld>
            <a:endParaRPr lang="ar-SA"/>
          </a:p>
        </p:txBody>
      </p:sp>
    </p:spTree>
    <p:extLst>
      <p:ext uri="{BB962C8B-B14F-4D97-AF65-F5344CB8AC3E}">
        <p14:creationId xmlns:p14="http://schemas.microsoft.com/office/powerpoint/2010/main" val="26732957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637579"/>
          </a:xfrm>
          <a:prstGeom prst="snip2DiagRect">
            <a:avLst/>
          </a:prstGeom>
          <a:solidFill>
            <a:schemeClr val="accent3">
              <a:lumMod val="40000"/>
              <a:lumOff val="60000"/>
            </a:schemeClr>
          </a:solidFill>
        </p:spPr>
        <p:txBody>
          <a:bodyPr>
            <a:normAutofit fontScale="90000"/>
          </a:bodyPr>
          <a:lstStyle/>
          <a:p>
            <a:pPr rtl="0"/>
            <a:r>
              <a:rPr lang="ar-IQ" b="1" dirty="0" smtClean="0">
                <a:latin typeface="Times New Roman"/>
                <a:ea typeface="Calibri"/>
                <a:cs typeface="Arial"/>
              </a:rPr>
              <a:t/>
            </a:r>
            <a:br>
              <a:rPr lang="ar-IQ" b="1" dirty="0" smtClean="0">
                <a:latin typeface="Times New Roman"/>
                <a:ea typeface="Calibri"/>
                <a:cs typeface="Arial"/>
              </a:rPr>
            </a:br>
            <a:r>
              <a:rPr lang="en-US" b="1" dirty="0" smtClean="0">
                <a:latin typeface="Times New Roman"/>
                <a:ea typeface="Calibri"/>
                <a:cs typeface="Arial"/>
              </a:rPr>
              <a:t>Signs </a:t>
            </a:r>
            <a:r>
              <a:rPr lang="en-US" b="1" dirty="0">
                <a:latin typeface="Times New Roman"/>
                <a:ea typeface="Calibri"/>
                <a:cs typeface="Arial"/>
              </a:rPr>
              <a:t>and Symptoms</a:t>
            </a:r>
            <a:r>
              <a:rPr lang="en-US" sz="3600" dirty="0">
                <a:ea typeface="Calibri"/>
                <a:cs typeface="Arial"/>
              </a:rPr>
              <a:t/>
            </a:r>
            <a:br>
              <a:rPr lang="en-US" sz="3600" dirty="0">
                <a:ea typeface="Calibri"/>
                <a:cs typeface="Arial"/>
              </a:rPr>
            </a:br>
            <a:endParaRPr lang="en-US" dirty="0"/>
          </a:p>
        </p:txBody>
      </p:sp>
      <p:sp>
        <p:nvSpPr>
          <p:cNvPr id="3" name="Content Placeholder 2"/>
          <p:cNvSpPr>
            <a:spLocks noGrp="1"/>
          </p:cNvSpPr>
          <p:nvPr>
            <p:ph idx="1"/>
          </p:nvPr>
        </p:nvSpPr>
        <p:spPr>
          <a:xfrm>
            <a:off x="457200" y="1200150"/>
            <a:ext cx="8229600" cy="3675856"/>
          </a:xfrm>
        </p:spPr>
        <p:txBody>
          <a:bodyPr>
            <a:normAutofit fontScale="70000" lnSpcReduction="20000"/>
          </a:bodyPr>
          <a:lstStyle/>
          <a:p>
            <a:pPr algn="just" rtl="0">
              <a:lnSpc>
                <a:spcPct val="115000"/>
              </a:lnSpc>
              <a:spcAft>
                <a:spcPts val="1000"/>
              </a:spcAft>
              <a:buFont typeface="Wingdings" pitchFamily="2" charset="2"/>
              <a:buChar char="q"/>
              <a:tabLst>
                <a:tab pos="123825" algn="l"/>
              </a:tabLst>
            </a:pPr>
            <a:r>
              <a:rPr lang="en-US" b="1" dirty="0" smtClean="0">
                <a:latin typeface="Times New Roman"/>
                <a:ea typeface="Calibri"/>
                <a:cs typeface="Arial"/>
              </a:rPr>
              <a:t>Internal </a:t>
            </a:r>
            <a:r>
              <a:rPr lang="en-US" b="1" dirty="0">
                <a:latin typeface="Times New Roman"/>
                <a:ea typeface="Calibri"/>
                <a:cs typeface="Arial"/>
              </a:rPr>
              <a:t>injury </a:t>
            </a:r>
            <a:r>
              <a:rPr lang="en-US" dirty="0">
                <a:latin typeface="Times New Roman"/>
                <a:ea typeface="Calibri"/>
                <a:cs typeface="Arial"/>
              </a:rPr>
              <a:t>is probable when any of the following general symptoms are present:</a:t>
            </a:r>
            <a:endParaRPr lang="en-US" sz="2400" dirty="0">
              <a:ea typeface="Calibri"/>
              <a:cs typeface="Arial"/>
            </a:endParaRPr>
          </a:p>
          <a:p>
            <a:pPr marL="0" indent="0" algn="just" rtl="0">
              <a:lnSpc>
                <a:spcPct val="115000"/>
              </a:lnSpc>
              <a:spcAft>
                <a:spcPts val="1000"/>
              </a:spcAft>
              <a:buNone/>
              <a:tabLst>
                <a:tab pos="123825" algn="l"/>
              </a:tabLst>
            </a:pPr>
            <a:r>
              <a:rPr lang="en-US" dirty="0">
                <a:latin typeface="Times New Roman"/>
                <a:ea typeface="Calibri"/>
                <a:cs typeface="Arial"/>
              </a:rPr>
              <a:t> 1. Cold, clammy, pale skin, very rapid but weak pulse, rapid breathing, and dizziness.</a:t>
            </a:r>
            <a:endParaRPr lang="en-US" sz="2400" dirty="0">
              <a:ea typeface="Calibri"/>
              <a:cs typeface="Arial"/>
            </a:endParaRPr>
          </a:p>
          <a:p>
            <a:pPr marL="0" indent="0" algn="just" rtl="0">
              <a:lnSpc>
                <a:spcPct val="115000"/>
              </a:lnSpc>
              <a:spcAft>
                <a:spcPts val="1000"/>
              </a:spcAft>
              <a:buNone/>
              <a:tabLst>
                <a:tab pos="123825" algn="l"/>
              </a:tabLst>
            </a:pPr>
            <a:r>
              <a:rPr lang="en-US" dirty="0">
                <a:latin typeface="Times New Roman"/>
                <a:ea typeface="Calibri"/>
                <a:cs typeface="Arial"/>
              </a:rPr>
              <a:t> 2. Pain and tenderness in a part of the body.</a:t>
            </a:r>
            <a:endParaRPr lang="en-US" sz="2400" dirty="0">
              <a:ea typeface="Calibri"/>
              <a:cs typeface="Arial"/>
            </a:endParaRPr>
          </a:p>
          <a:p>
            <a:pPr marL="0" indent="0" algn="just" rtl="0">
              <a:lnSpc>
                <a:spcPct val="115000"/>
              </a:lnSpc>
              <a:spcAft>
                <a:spcPts val="1000"/>
              </a:spcAft>
              <a:buNone/>
              <a:tabLst>
                <a:tab pos="123825" algn="l"/>
              </a:tabLst>
            </a:pPr>
            <a:r>
              <a:rPr lang="en-US" dirty="0">
                <a:latin typeface="Times New Roman"/>
                <a:ea typeface="Calibri"/>
                <a:cs typeface="Arial"/>
              </a:rPr>
              <a:t> 3. Uncontrolled restlessness and excessive thirst.</a:t>
            </a:r>
            <a:endParaRPr lang="en-US" sz="2400" dirty="0">
              <a:ea typeface="Calibri"/>
              <a:cs typeface="Arial"/>
            </a:endParaRPr>
          </a:p>
          <a:p>
            <a:pPr marL="0" indent="0" algn="just" rtl="0">
              <a:lnSpc>
                <a:spcPct val="115000"/>
              </a:lnSpc>
              <a:spcAft>
                <a:spcPts val="1000"/>
              </a:spcAft>
              <a:buNone/>
              <a:tabLst>
                <a:tab pos="123825" algn="l"/>
              </a:tabLst>
            </a:pPr>
            <a:r>
              <a:rPr lang="en-US" dirty="0">
                <a:latin typeface="Times New Roman"/>
                <a:ea typeface="Calibri"/>
                <a:cs typeface="Arial"/>
              </a:rPr>
              <a:t> 4. Vomiting or coughing up of blood or passage of blood in the urine or feces.</a:t>
            </a:r>
            <a:endParaRPr lang="en-US" sz="2400" dirty="0">
              <a:ea typeface="Calibri"/>
              <a:cs typeface="Arial"/>
            </a:endParaRPr>
          </a:p>
          <a:p>
            <a:pPr algn="just" rtl="0"/>
            <a:endParaRPr lang="en-US" dirty="0"/>
          </a:p>
        </p:txBody>
      </p:sp>
      <p:sp>
        <p:nvSpPr>
          <p:cNvPr id="4" name="Slide Number Placeholder 3"/>
          <p:cNvSpPr>
            <a:spLocks noGrp="1"/>
          </p:cNvSpPr>
          <p:nvPr>
            <p:ph type="sldNum" sz="quarter" idx="12"/>
          </p:nvPr>
        </p:nvSpPr>
        <p:spPr/>
        <p:txBody>
          <a:bodyPr/>
          <a:lstStyle/>
          <a:p>
            <a:fld id="{0B34F065-1154-456A-91E3-76DE8E75E17B}" type="slidenum">
              <a:rPr lang="ar-SA" smtClean="0"/>
              <a:t>14</a:t>
            </a:fld>
            <a:endParaRPr lang="ar-SA"/>
          </a:p>
        </p:txBody>
      </p:sp>
    </p:spTree>
    <p:extLst>
      <p:ext uri="{BB962C8B-B14F-4D97-AF65-F5344CB8AC3E}">
        <p14:creationId xmlns:p14="http://schemas.microsoft.com/office/powerpoint/2010/main" val="19434588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709587"/>
          </a:xfrm>
          <a:prstGeom prst="snip2DiagRect">
            <a:avLst/>
          </a:prstGeom>
          <a:solidFill>
            <a:schemeClr val="accent3">
              <a:lumMod val="40000"/>
              <a:lumOff val="60000"/>
            </a:schemeClr>
          </a:solidFill>
        </p:spPr>
        <p:txBody>
          <a:bodyPr>
            <a:normAutofit fontScale="90000"/>
          </a:bodyPr>
          <a:lstStyle/>
          <a:p>
            <a:pPr rtl="0"/>
            <a:r>
              <a:rPr lang="ar-IQ" b="1" dirty="0" smtClean="0">
                <a:latin typeface="Times New Roman"/>
                <a:ea typeface="Calibri"/>
                <a:cs typeface="Arial"/>
              </a:rPr>
              <a:t/>
            </a:r>
            <a:br>
              <a:rPr lang="ar-IQ" b="1" dirty="0" smtClean="0">
                <a:latin typeface="Times New Roman"/>
                <a:ea typeface="Calibri"/>
                <a:cs typeface="Arial"/>
              </a:rPr>
            </a:br>
            <a:r>
              <a:rPr lang="en-US" b="1" dirty="0" smtClean="0">
                <a:latin typeface="Times New Roman"/>
                <a:ea typeface="Calibri"/>
                <a:cs typeface="Arial"/>
              </a:rPr>
              <a:t>Emergency </a:t>
            </a:r>
            <a:r>
              <a:rPr lang="en-US" b="1" dirty="0">
                <a:latin typeface="Times New Roman"/>
                <a:ea typeface="Calibri"/>
                <a:cs typeface="Arial"/>
              </a:rPr>
              <a:t>Care </a:t>
            </a:r>
            <a:r>
              <a:rPr lang="en-US" sz="3600" dirty="0">
                <a:ea typeface="Calibri"/>
                <a:cs typeface="Arial"/>
              </a:rPr>
              <a:t/>
            </a:r>
            <a:br>
              <a:rPr lang="en-US" sz="3600" dirty="0">
                <a:ea typeface="Calibri"/>
                <a:cs typeface="Arial"/>
              </a:rPr>
            </a:br>
            <a:endParaRPr lang="en-US" dirty="0"/>
          </a:p>
        </p:txBody>
      </p:sp>
      <p:sp>
        <p:nvSpPr>
          <p:cNvPr id="3" name="Content Placeholder 2"/>
          <p:cNvSpPr>
            <a:spLocks noGrp="1"/>
          </p:cNvSpPr>
          <p:nvPr>
            <p:ph idx="1"/>
          </p:nvPr>
        </p:nvSpPr>
        <p:spPr>
          <a:xfrm>
            <a:off x="457200" y="1200150"/>
            <a:ext cx="8229600" cy="3531839"/>
          </a:xfrm>
        </p:spPr>
        <p:txBody>
          <a:bodyPr>
            <a:normAutofit fontScale="85000" lnSpcReduction="20000"/>
          </a:bodyPr>
          <a:lstStyle/>
          <a:p>
            <a:pPr marL="0" indent="0" algn="l" rtl="0">
              <a:lnSpc>
                <a:spcPct val="115000"/>
              </a:lnSpc>
              <a:spcAft>
                <a:spcPts val="1000"/>
              </a:spcAft>
              <a:buNone/>
              <a:tabLst>
                <a:tab pos="123825" algn="l"/>
              </a:tabLst>
            </a:pPr>
            <a:r>
              <a:rPr lang="en-US" dirty="0" smtClean="0">
                <a:latin typeface="Times New Roman"/>
                <a:ea typeface="Calibri"/>
                <a:cs typeface="Arial"/>
              </a:rPr>
              <a:t>1</a:t>
            </a:r>
            <a:r>
              <a:rPr lang="en-US" dirty="0">
                <a:latin typeface="Times New Roman"/>
                <a:ea typeface="Calibri"/>
                <a:cs typeface="Arial"/>
              </a:rPr>
              <a:t>. Carefully examine the victim for fractures and other injuries to the head, neck, chest, abdomen, limbs, back, and spine.</a:t>
            </a:r>
            <a:endParaRPr lang="en-US" sz="2400" dirty="0">
              <a:ea typeface="Calibri"/>
              <a:cs typeface="Arial"/>
            </a:endParaRPr>
          </a:p>
          <a:p>
            <a:pPr marL="0" indent="0" algn="l" rtl="0">
              <a:lnSpc>
                <a:spcPct val="115000"/>
              </a:lnSpc>
              <a:spcAft>
                <a:spcPts val="1000"/>
              </a:spcAft>
              <a:buNone/>
              <a:tabLst>
                <a:tab pos="123825" algn="l"/>
              </a:tabLst>
            </a:pPr>
            <a:r>
              <a:rPr lang="en-US" dirty="0">
                <a:latin typeface="Times New Roman"/>
                <a:ea typeface="Calibri"/>
                <a:cs typeface="Arial"/>
              </a:rPr>
              <a:t> 2. If an internal injury is suspected, get medical care for the victim as soon as possible. </a:t>
            </a:r>
            <a:endParaRPr lang="en-US" sz="2400" dirty="0">
              <a:ea typeface="Calibri"/>
              <a:cs typeface="Arial"/>
            </a:endParaRPr>
          </a:p>
          <a:p>
            <a:pPr marL="0" indent="0" algn="l" rtl="0">
              <a:lnSpc>
                <a:spcPct val="115000"/>
              </a:lnSpc>
              <a:spcAft>
                <a:spcPts val="1000"/>
              </a:spcAft>
              <a:buNone/>
              <a:tabLst>
                <a:tab pos="123825" algn="l"/>
              </a:tabLst>
            </a:pPr>
            <a:r>
              <a:rPr lang="en-US" dirty="0">
                <a:latin typeface="Times New Roman"/>
                <a:ea typeface="Calibri"/>
                <a:cs typeface="Arial"/>
              </a:rPr>
              <a:t>3. If a closed fracture is suspected; immobilize the affected area before moving the victim. </a:t>
            </a:r>
            <a:endParaRPr lang="en-US" sz="2400" dirty="0">
              <a:ea typeface="Calibri"/>
              <a:cs typeface="Arial"/>
            </a:endParaRPr>
          </a:p>
          <a:p>
            <a:pPr algn="l" rtl="0"/>
            <a:endParaRPr lang="en-US" dirty="0"/>
          </a:p>
        </p:txBody>
      </p:sp>
      <p:sp>
        <p:nvSpPr>
          <p:cNvPr id="4" name="Slide Number Placeholder 3"/>
          <p:cNvSpPr>
            <a:spLocks noGrp="1"/>
          </p:cNvSpPr>
          <p:nvPr>
            <p:ph type="sldNum" sz="quarter" idx="12"/>
          </p:nvPr>
        </p:nvSpPr>
        <p:spPr/>
        <p:txBody>
          <a:bodyPr/>
          <a:lstStyle/>
          <a:p>
            <a:fld id="{0B34F065-1154-456A-91E3-76DE8E75E17B}" type="slidenum">
              <a:rPr lang="ar-SA" smtClean="0"/>
              <a:t>15</a:t>
            </a:fld>
            <a:endParaRPr lang="ar-SA"/>
          </a:p>
        </p:txBody>
      </p:sp>
    </p:spTree>
    <p:extLst>
      <p:ext uri="{BB962C8B-B14F-4D97-AF65-F5344CB8AC3E}">
        <p14:creationId xmlns:p14="http://schemas.microsoft.com/office/powerpoint/2010/main" val="18242328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565571"/>
          </a:xfrm>
        </p:spPr>
        <p:txBody>
          <a:bodyPr>
            <a:normAutofit fontScale="90000"/>
          </a:bodyPr>
          <a:lstStyle/>
          <a:p>
            <a:endParaRPr lang="en-US" dirty="0"/>
          </a:p>
        </p:txBody>
      </p:sp>
      <p:sp>
        <p:nvSpPr>
          <p:cNvPr id="3" name="Content Placeholder 2"/>
          <p:cNvSpPr>
            <a:spLocks noGrp="1"/>
          </p:cNvSpPr>
          <p:nvPr>
            <p:ph idx="1"/>
          </p:nvPr>
        </p:nvSpPr>
        <p:spPr>
          <a:xfrm>
            <a:off x="457200" y="1059582"/>
            <a:ext cx="8229600" cy="3744415"/>
          </a:xfrm>
        </p:spPr>
        <p:txBody>
          <a:bodyPr>
            <a:normAutofit fontScale="77500" lnSpcReduction="20000"/>
          </a:bodyPr>
          <a:lstStyle/>
          <a:p>
            <a:pPr marL="0" indent="0" algn="l" rtl="0">
              <a:lnSpc>
                <a:spcPct val="115000"/>
              </a:lnSpc>
              <a:spcAft>
                <a:spcPts val="1000"/>
              </a:spcAft>
              <a:buNone/>
              <a:tabLst>
                <a:tab pos="123825" algn="l"/>
              </a:tabLst>
            </a:pPr>
            <a:r>
              <a:rPr lang="en-US" dirty="0">
                <a:latin typeface="Times New Roman"/>
                <a:ea typeface="Calibri"/>
                <a:cs typeface="Arial"/>
              </a:rPr>
              <a:t>4. Carefully transport him in a lying position and give special attention to preventing shock. </a:t>
            </a:r>
            <a:endParaRPr lang="en-US" sz="2400" dirty="0">
              <a:ea typeface="Calibri"/>
              <a:cs typeface="Arial"/>
            </a:endParaRPr>
          </a:p>
          <a:p>
            <a:pPr marL="0" indent="0" algn="l" rtl="0">
              <a:lnSpc>
                <a:spcPct val="115000"/>
              </a:lnSpc>
              <a:spcAft>
                <a:spcPts val="1000"/>
              </a:spcAft>
              <a:buNone/>
              <a:tabLst>
                <a:tab pos="123825" algn="l"/>
              </a:tabLst>
            </a:pPr>
            <a:r>
              <a:rPr lang="en-US" dirty="0">
                <a:latin typeface="Times New Roman"/>
                <a:ea typeface="Calibri"/>
                <a:cs typeface="Arial"/>
              </a:rPr>
              <a:t>5. watch the victim's breathing and take measures to prevent either blockage of the airway or stoppage of breathing.</a:t>
            </a:r>
            <a:endParaRPr lang="en-US" sz="2400" dirty="0">
              <a:ea typeface="Calibri"/>
              <a:cs typeface="Arial"/>
            </a:endParaRPr>
          </a:p>
          <a:p>
            <a:pPr marL="0" indent="0" algn="l" rtl="0">
              <a:lnSpc>
                <a:spcPct val="115000"/>
              </a:lnSpc>
              <a:spcAft>
                <a:spcPts val="1000"/>
              </a:spcAft>
              <a:buNone/>
              <a:tabLst>
                <a:tab pos="123825" algn="l"/>
              </a:tabLst>
            </a:pPr>
            <a:r>
              <a:rPr lang="en-US" dirty="0" smtClean="0">
                <a:latin typeface="Times New Roman"/>
                <a:ea typeface="Calibri"/>
                <a:cs typeface="Arial"/>
              </a:rPr>
              <a:t>6</a:t>
            </a:r>
            <a:r>
              <a:rPr lang="en-US" dirty="0">
                <a:latin typeface="Times New Roman"/>
                <a:ea typeface="Calibri"/>
                <a:cs typeface="Arial"/>
              </a:rPr>
              <a:t>. Do not give fluids by mouth to a victim suspected of having internal injury. </a:t>
            </a:r>
            <a:endParaRPr lang="en-US" sz="2400" dirty="0">
              <a:ea typeface="Calibri"/>
              <a:cs typeface="Arial"/>
            </a:endParaRPr>
          </a:p>
          <a:p>
            <a:pPr marL="0" indent="0" algn="l" rtl="0">
              <a:lnSpc>
                <a:spcPct val="115000"/>
              </a:lnSpc>
              <a:spcAft>
                <a:spcPts val="1000"/>
              </a:spcAft>
              <a:buNone/>
              <a:tabLst>
                <a:tab pos="123825" algn="l"/>
              </a:tabLst>
            </a:pPr>
            <a:r>
              <a:rPr lang="en-US" dirty="0">
                <a:latin typeface="Times New Roman"/>
                <a:ea typeface="Calibri"/>
                <a:cs typeface="Arial"/>
              </a:rPr>
              <a:t>7. When a relatively small closed wound occurs (such as a black eye), put cold applications on the injured area.</a:t>
            </a:r>
            <a:endParaRPr lang="en-US" sz="2400" dirty="0">
              <a:ea typeface="Calibri"/>
              <a:cs typeface="Arial"/>
            </a:endParaRPr>
          </a:p>
          <a:p>
            <a:pPr algn="l" rtl="0"/>
            <a:endParaRPr lang="en-US" dirty="0"/>
          </a:p>
        </p:txBody>
      </p:sp>
      <p:sp>
        <p:nvSpPr>
          <p:cNvPr id="4" name="Slide Number Placeholder 3"/>
          <p:cNvSpPr>
            <a:spLocks noGrp="1"/>
          </p:cNvSpPr>
          <p:nvPr>
            <p:ph type="sldNum" sz="quarter" idx="12"/>
          </p:nvPr>
        </p:nvSpPr>
        <p:spPr/>
        <p:txBody>
          <a:bodyPr/>
          <a:lstStyle/>
          <a:p>
            <a:fld id="{0B34F065-1154-456A-91E3-76DE8E75E17B}" type="slidenum">
              <a:rPr lang="ar-SA" smtClean="0"/>
              <a:t>16</a:t>
            </a:fld>
            <a:endParaRPr lang="ar-SA"/>
          </a:p>
        </p:txBody>
      </p:sp>
    </p:spTree>
    <p:extLst>
      <p:ext uri="{BB962C8B-B14F-4D97-AF65-F5344CB8AC3E}">
        <p14:creationId xmlns:p14="http://schemas.microsoft.com/office/powerpoint/2010/main" val="23628326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781595"/>
          </a:xfrm>
          <a:prstGeom prst="snip2DiagRect">
            <a:avLst/>
          </a:prstGeom>
          <a:solidFill>
            <a:schemeClr val="accent3">
              <a:lumMod val="40000"/>
              <a:lumOff val="60000"/>
            </a:schemeClr>
          </a:solidFill>
        </p:spPr>
        <p:txBody>
          <a:bodyPr>
            <a:normAutofit fontScale="90000"/>
          </a:bodyPr>
          <a:lstStyle/>
          <a:p>
            <a:pPr lvl="0" rtl="0">
              <a:lnSpc>
                <a:spcPct val="115000"/>
              </a:lnSpc>
              <a:spcAft>
                <a:spcPts val="1000"/>
              </a:spcAft>
              <a:tabLst>
                <a:tab pos="123825" algn="l"/>
              </a:tabLst>
            </a:pPr>
            <a:r>
              <a:rPr lang="ar-IQ" b="1" dirty="0" smtClean="0">
                <a:latin typeface="Times New Roman"/>
                <a:ea typeface="Calibri"/>
                <a:cs typeface="Arial"/>
              </a:rPr>
              <a:t/>
            </a:r>
            <a:br>
              <a:rPr lang="ar-IQ" b="1" dirty="0" smtClean="0">
                <a:latin typeface="Times New Roman"/>
                <a:ea typeface="Calibri"/>
                <a:cs typeface="Arial"/>
              </a:rPr>
            </a:br>
            <a:r>
              <a:rPr lang="en-US" b="1" dirty="0" smtClean="0">
                <a:latin typeface="Times New Roman"/>
                <a:ea typeface="Calibri"/>
                <a:cs typeface="Arial"/>
              </a:rPr>
              <a:t>Wounds </a:t>
            </a:r>
            <a:r>
              <a:rPr lang="en-US" b="1" dirty="0">
                <a:latin typeface="Times New Roman"/>
                <a:ea typeface="Calibri"/>
                <a:cs typeface="Arial"/>
              </a:rPr>
              <a:t>Contamination (infection) </a:t>
            </a:r>
            <a:r>
              <a:rPr lang="en-US" sz="3600" dirty="0">
                <a:ea typeface="Calibri"/>
                <a:cs typeface="Arial"/>
              </a:rPr>
              <a:t/>
            </a:r>
            <a:br>
              <a:rPr lang="en-US" sz="3600" dirty="0">
                <a:ea typeface="Calibri"/>
                <a:cs typeface="Arial"/>
              </a:rPr>
            </a:br>
            <a:endParaRPr lang="en-US" dirty="0"/>
          </a:p>
        </p:txBody>
      </p:sp>
      <p:sp>
        <p:nvSpPr>
          <p:cNvPr id="3" name="Content Placeholder 2"/>
          <p:cNvSpPr>
            <a:spLocks noGrp="1"/>
          </p:cNvSpPr>
          <p:nvPr>
            <p:ph idx="1"/>
          </p:nvPr>
        </p:nvSpPr>
        <p:spPr/>
        <p:txBody>
          <a:bodyPr>
            <a:normAutofit fontScale="92500" lnSpcReduction="10000"/>
          </a:bodyPr>
          <a:lstStyle/>
          <a:p>
            <a:pPr algn="l" rtl="0">
              <a:lnSpc>
                <a:spcPct val="115000"/>
              </a:lnSpc>
              <a:spcAft>
                <a:spcPts val="1000"/>
              </a:spcAft>
              <a:tabLst>
                <a:tab pos="123825" algn="l"/>
              </a:tabLst>
            </a:pPr>
            <a:r>
              <a:rPr lang="en-US" dirty="0">
                <a:latin typeface="Times New Roman"/>
                <a:ea typeface="Calibri"/>
                <a:cs typeface="Arial"/>
              </a:rPr>
              <a:t>The period of healing after an injury may be greatly prolonged by infection. </a:t>
            </a:r>
            <a:endParaRPr lang="en-US" sz="2400" dirty="0">
              <a:ea typeface="Calibri"/>
              <a:cs typeface="Arial"/>
            </a:endParaRPr>
          </a:p>
          <a:p>
            <a:pPr algn="l" rtl="0">
              <a:lnSpc>
                <a:spcPct val="115000"/>
              </a:lnSpc>
              <a:spcAft>
                <a:spcPts val="1000"/>
              </a:spcAft>
              <a:tabLst>
                <a:tab pos="123825" algn="l"/>
              </a:tabLst>
            </a:pPr>
            <a:r>
              <a:rPr lang="en-US" dirty="0">
                <a:latin typeface="Times New Roman"/>
                <a:ea typeface="Calibri"/>
                <a:cs typeface="Arial"/>
              </a:rPr>
              <a:t>Careful cleansing of an open wound removes particles of dead tissue and foreign matter and reduces the number of bacteria, helping to prevent infection. </a:t>
            </a:r>
            <a:endParaRPr lang="en-US" sz="2400" dirty="0">
              <a:ea typeface="Calibri"/>
              <a:cs typeface="Arial"/>
            </a:endParaRPr>
          </a:p>
          <a:p>
            <a:pPr algn="l" rtl="0"/>
            <a:endParaRPr lang="en-US" dirty="0"/>
          </a:p>
        </p:txBody>
      </p:sp>
      <p:sp>
        <p:nvSpPr>
          <p:cNvPr id="4" name="Slide Number Placeholder 3"/>
          <p:cNvSpPr>
            <a:spLocks noGrp="1"/>
          </p:cNvSpPr>
          <p:nvPr>
            <p:ph type="sldNum" sz="quarter" idx="12"/>
          </p:nvPr>
        </p:nvSpPr>
        <p:spPr/>
        <p:txBody>
          <a:bodyPr/>
          <a:lstStyle/>
          <a:p>
            <a:fld id="{0B34F065-1154-456A-91E3-76DE8E75E17B}" type="slidenum">
              <a:rPr lang="ar-SA" smtClean="0"/>
              <a:t>17</a:t>
            </a:fld>
            <a:endParaRPr lang="ar-SA"/>
          </a:p>
        </p:txBody>
      </p:sp>
    </p:spTree>
    <p:extLst>
      <p:ext uri="{BB962C8B-B14F-4D97-AF65-F5344CB8AC3E}">
        <p14:creationId xmlns:p14="http://schemas.microsoft.com/office/powerpoint/2010/main" val="5772996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709587"/>
          </a:xfrm>
          <a:prstGeom prst="snip2DiagRect">
            <a:avLst/>
          </a:prstGeom>
          <a:solidFill>
            <a:schemeClr val="accent3">
              <a:lumMod val="40000"/>
              <a:lumOff val="60000"/>
            </a:schemeClr>
          </a:solidFill>
        </p:spPr>
        <p:txBody>
          <a:bodyPr>
            <a:normAutofit fontScale="90000"/>
          </a:bodyPr>
          <a:lstStyle/>
          <a:p>
            <a:pPr rtl="0">
              <a:lnSpc>
                <a:spcPct val="115000"/>
              </a:lnSpc>
              <a:spcAft>
                <a:spcPts val="1000"/>
              </a:spcAft>
              <a:tabLst>
                <a:tab pos="123825" algn="l"/>
              </a:tabLst>
            </a:pPr>
            <a:r>
              <a:rPr lang="ar-IQ" b="1" dirty="0" smtClean="0">
                <a:latin typeface="Times New Roman"/>
                <a:ea typeface="Calibri"/>
                <a:cs typeface="Arial"/>
              </a:rPr>
              <a:t/>
            </a:r>
            <a:br>
              <a:rPr lang="ar-IQ" b="1" dirty="0" smtClean="0">
                <a:latin typeface="Times New Roman"/>
                <a:ea typeface="Calibri"/>
                <a:cs typeface="Arial"/>
              </a:rPr>
            </a:br>
            <a:r>
              <a:rPr lang="en-US" b="1" dirty="0" smtClean="0">
                <a:latin typeface="Times New Roman"/>
                <a:ea typeface="Calibri"/>
                <a:cs typeface="Arial"/>
              </a:rPr>
              <a:t>Symptoms </a:t>
            </a:r>
            <a:r>
              <a:rPr lang="en-US" b="1" dirty="0">
                <a:latin typeface="Times New Roman"/>
                <a:ea typeface="Calibri"/>
                <a:cs typeface="Arial"/>
              </a:rPr>
              <a:t>of infected wounds</a:t>
            </a:r>
            <a:r>
              <a:rPr lang="en-US" b="1" dirty="0" smtClean="0">
                <a:latin typeface="Times New Roman"/>
                <a:ea typeface="Calibri"/>
                <a:cs typeface="Arial"/>
              </a:rPr>
              <a:t>:</a:t>
            </a:r>
            <a:r>
              <a:rPr lang="en-US" sz="3600" dirty="0">
                <a:ea typeface="Calibri"/>
                <a:cs typeface="Arial"/>
              </a:rPr>
              <a:t/>
            </a:r>
            <a:br>
              <a:rPr lang="en-US" sz="3600" dirty="0">
                <a:ea typeface="Calibri"/>
                <a:cs typeface="Arial"/>
              </a:rPr>
            </a:br>
            <a:endParaRPr lang="en-US" dirty="0"/>
          </a:p>
        </p:txBody>
      </p:sp>
      <p:sp>
        <p:nvSpPr>
          <p:cNvPr id="3" name="Content Placeholder 2"/>
          <p:cNvSpPr>
            <a:spLocks noGrp="1"/>
          </p:cNvSpPr>
          <p:nvPr>
            <p:ph idx="1"/>
          </p:nvPr>
        </p:nvSpPr>
        <p:spPr>
          <a:xfrm>
            <a:off x="457200" y="987574"/>
            <a:ext cx="8229600" cy="3960439"/>
          </a:xfrm>
        </p:spPr>
        <p:txBody>
          <a:bodyPr>
            <a:normAutofit fontScale="70000" lnSpcReduction="20000"/>
          </a:bodyPr>
          <a:lstStyle/>
          <a:p>
            <a:pPr algn="l" rtl="0">
              <a:lnSpc>
                <a:spcPct val="115000"/>
              </a:lnSpc>
              <a:spcAft>
                <a:spcPts val="1000"/>
              </a:spcAft>
              <a:tabLst>
                <a:tab pos="123825" algn="l"/>
              </a:tabLst>
            </a:pPr>
            <a:r>
              <a:rPr lang="en-US" dirty="0">
                <a:latin typeface="Times New Roman"/>
                <a:ea typeface="Calibri"/>
                <a:cs typeface="Arial"/>
              </a:rPr>
              <a:t> An infected wound can be recognized by the presence of any of the following symptoms:</a:t>
            </a:r>
            <a:endParaRPr lang="en-US" sz="2400" dirty="0">
              <a:ea typeface="Calibri"/>
              <a:cs typeface="Arial"/>
            </a:endParaRPr>
          </a:p>
          <a:p>
            <a:pPr lvl="0" algn="just" rtl="0">
              <a:lnSpc>
                <a:spcPct val="150000"/>
              </a:lnSpc>
              <a:buFont typeface="+mj-lt"/>
              <a:buAutoNum type="arabicPeriod"/>
              <a:tabLst>
                <a:tab pos="123825" algn="l"/>
              </a:tabLst>
            </a:pPr>
            <a:r>
              <a:rPr lang="en-US" dirty="0">
                <a:latin typeface="Times New Roman"/>
                <a:ea typeface="Calibri"/>
                <a:cs typeface="Arial"/>
              </a:rPr>
              <a:t>Swelling of the affected part.</a:t>
            </a:r>
            <a:endParaRPr lang="en-US" sz="2400" dirty="0">
              <a:ea typeface="Calibri"/>
              <a:cs typeface="Arial"/>
            </a:endParaRPr>
          </a:p>
          <a:p>
            <a:pPr lvl="0" algn="just" rtl="0">
              <a:lnSpc>
                <a:spcPct val="150000"/>
              </a:lnSpc>
              <a:buFont typeface="+mj-lt"/>
              <a:buAutoNum type="arabicPeriod"/>
              <a:tabLst>
                <a:tab pos="123825" algn="l"/>
              </a:tabLst>
            </a:pPr>
            <a:r>
              <a:rPr lang="en-US" dirty="0">
                <a:latin typeface="Times New Roman"/>
                <a:ea typeface="Calibri"/>
                <a:cs typeface="Arial"/>
              </a:rPr>
              <a:t>Redness of the affected part. </a:t>
            </a:r>
            <a:endParaRPr lang="en-US" sz="2400" dirty="0">
              <a:ea typeface="Calibri"/>
              <a:cs typeface="Arial"/>
            </a:endParaRPr>
          </a:p>
          <a:p>
            <a:pPr lvl="0" algn="just" rtl="0">
              <a:lnSpc>
                <a:spcPct val="150000"/>
              </a:lnSpc>
              <a:buFont typeface="+mj-lt"/>
              <a:buAutoNum type="arabicPeriod"/>
              <a:tabLst>
                <a:tab pos="123825" algn="l"/>
              </a:tabLst>
            </a:pPr>
            <a:r>
              <a:rPr lang="en-US" dirty="0">
                <a:latin typeface="Times New Roman"/>
                <a:ea typeface="Calibri"/>
                <a:cs typeface="Arial"/>
              </a:rPr>
              <a:t>A sensation of heat. </a:t>
            </a:r>
            <a:endParaRPr lang="en-US" sz="2400" dirty="0">
              <a:ea typeface="Calibri"/>
              <a:cs typeface="Arial"/>
            </a:endParaRPr>
          </a:p>
          <a:p>
            <a:pPr lvl="0" algn="just" rtl="0">
              <a:lnSpc>
                <a:spcPct val="150000"/>
              </a:lnSpc>
              <a:buFont typeface="+mj-lt"/>
              <a:buAutoNum type="arabicPeriod"/>
              <a:tabLst>
                <a:tab pos="123825" algn="l"/>
              </a:tabLst>
            </a:pPr>
            <a:r>
              <a:rPr lang="en-US" dirty="0">
                <a:latin typeface="Times New Roman"/>
                <a:ea typeface="Calibri"/>
                <a:cs typeface="Arial"/>
              </a:rPr>
              <a:t>Throbbing pain.</a:t>
            </a:r>
            <a:endParaRPr lang="en-US" sz="2400" dirty="0">
              <a:ea typeface="Calibri"/>
              <a:cs typeface="Arial"/>
            </a:endParaRPr>
          </a:p>
          <a:p>
            <a:pPr lvl="0" algn="just" rtl="0">
              <a:lnSpc>
                <a:spcPct val="150000"/>
              </a:lnSpc>
              <a:spcAft>
                <a:spcPts val="1000"/>
              </a:spcAft>
              <a:buFont typeface="+mj-lt"/>
              <a:buAutoNum type="arabicPeriod"/>
              <a:tabLst>
                <a:tab pos="123825" algn="l"/>
              </a:tabLst>
            </a:pPr>
            <a:r>
              <a:rPr lang="en-US" dirty="0">
                <a:latin typeface="Times New Roman"/>
                <a:ea typeface="Calibri"/>
                <a:cs typeface="Arial"/>
              </a:rPr>
              <a:t>Tenderness. </a:t>
            </a:r>
            <a:endParaRPr lang="en-US" sz="2400" dirty="0">
              <a:ea typeface="Calibri"/>
              <a:cs typeface="Arial"/>
            </a:endParaRPr>
          </a:p>
          <a:p>
            <a:pPr marL="0" indent="0" algn="l" rtl="0">
              <a:buNone/>
            </a:pPr>
            <a:r>
              <a:rPr lang="en-US" dirty="0" smtClean="0">
                <a:latin typeface="Times New Roman"/>
                <a:ea typeface="Calibri"/>
              </a:rPr>
              <a:t>6.    Fever</a:t>
            </a:r>
            <a:endParaRPr lang="en-US" dirty="0"/>
          </a:p>
        </p:txBody>
      </p:sp>
      <p:sp>
        <p:nvSpPr>
          <p:cNvPr id="4" name="Slide Number Placeholder 3"/>
          <p:cNvSpPr>
            <a:spLocks noGrp="1"/>
          </p:cNvSpPr>
          <p:nvPr>
            <p:ph type="sldNum" sz="quarter" idx="12"/>
          </p:nvPr>
        </p:nvSpPr>
        <p:spPr/>
        <p:txBody>
          <a:bodyPr/>
          <a:lstStyle/>
          <a:p>
            <a:fld id="{0B34F065-1154-456A-91E3-76DE8E75E17B}" type="slidenum">
              <a:rPr lang="ar-SA" smtClean="0"/>
              <a:t>18</a:t>
            </a:fld>
            <a:endParaRPr lang="ar-SA"/>
          </a:p>
        </p:txBody>
      </p:sp>
    </p:spTree>
    <p:extLst>
      <p:ext uri="{BB962C8B-B14F-4D97-AF65-F5344CB8AC3E}">
        <p14:creationId xmlns:p14="http://schemas.microsoft.com/office/powerpoint/2010/main" val="27124449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200150"/>
            <a:ext cx="8229600" cy="3603847"/>
          </a:xfrm>
        </p:spPr>
        <p:txBody>
          <a:bodyPr>
            <a:normAutofit fontScale="70000" lnSpcReduction="20000"/>
          </a:bodyPr>
          <a:lstStyle/>
          <a:p>
            <a:pPr marL="0" lvl="0" indent="0" algn="l" rtl="0">
              <a:lnSpc>
                <a:spcPct val="150000"/>
              </a:lnSpc>
              <a:buNone/>
              <a:tabLst>
                <a:tab pos="123825" algn="l"/>
              </a:tabLst>
            </a:pPr>
            <a:r>
              <a:rPr lang="en-US" dirty="0" smtClean="0">
                <a:latin typeface="Times New Roman"/>
                <a:ea typeface="Calibri"/>
                <a:cs typeface="Arial"/>
              </a:rPr>
              <a:t>7. Evidence </a:t>
            </a:r>
            <a:r>
              <a:rPr lang="en-US" dirty="0">
                <a:latin typeface="Times New Roman"/>
                <a:ea typeface="Calibri"/>
                <a:cs typeface="Arial"/>
              </a:rPr>
              <a:t>of pus, either collected beneath the skin or draining from the wound. </a:t>
            </a:r>
            <a:endParaRPr lang="en-US" sz="2400" dirty="0">
              <a:ea typeface="Calibri"/>
              <a:cs typeface="Arial"/>
            </a:endParaRPr>
          </a:p>
          <a:p>
            <a:pPr marL="0" lvl="0" indent="0" algn="l" rtl="0">
              <a:lnSpc>
                <a:spcPct val="150000"/>
              </a:lnSpc>
              <a:buNone/>
              <a:tabLst>
                <a:tab pos="123825" algn="l"/>
              </a:tabLst>
            </a:pPr>
            <a:r>
              <a:rPr lang="en-US" dirty="0" smtClean="0">
                <a:latin typeface="Times New Roman"/>
                <a:ea typeface="Calibri"/>
                <a:cs typeface="Arial"/>
              </a:rPr>
              <a:t>8. Swollen </a:t>
            </a:r>
            <a:r>
              <a:rPr lang="en-US" dirty="0">
                <a:latin typeface="Times New Roman"/>
                <a:ea typeface="Calibri"/>
                <a:cs typeface="Arial"/>
              </a:rPr>
              <a:t>lymph glands in the groin (leg infection), in the armpit (arm infection), or in the neck (infection of the head). </a:t>
            </a:r>
            <a:endParaRPr lang="en-US" sz="2400" dirty="0">
              <a:ea typeface="Calibri"/>
              <a:cs typeface="Arial"/>
            </a:endParaRPr>
          </a:p>
          <a:p>
            <a:pPr marL="0" lvl="0" indent="0" algn="l" rtl="0">
              <a:lnSpc>
                <a:spcPct val="150000"/>
              </a:lnSpc>
              <a:spcAft>
                <a:spcPts val="1000"/>
              </a:spcAft>
              <a:buNone/>
              <a:tabLst>
                <a:tab pos="123825" algn="l"/>
              </a:tabLst>
            </a:pPr>
            <a:r>
              <a:rPr lang="en-US" dirty="0" smtClean="0">
                <a:latin typeface="Times New Roman"/>
                <a:ea typeface="Calibri"/>
                <a:cs typeface="Arial"/>
              </a:rPr>
              <a:t>9. Red </a:t>
            </a:r>
            <a:r>
              <a:rPr lang="en-US" dirty="0">
                <a:latin typeface="Times New Roman"/>
                <a:ea typeface="Calibri"/>
                <a:cs typeface="Arial"/>
              </a:rPr>
              <a:t>streaks leading from the wound—an indication that the infection is spreading through the lymphatic circulation channels.</a:t>
            </a:r>
            <a:endParaRPr lang="en-US" sz="2400" dirty="0">
              <a:ea typeface="Calibri"/>
              <a:cs typeface="Arial"/>
            </a:endParaRPr>
          </a:p>
          <a:p>
            <a:pPr algn="l" rtl="0"/>
            <a:endParaRPr lang="en-US" dirty="0"/>
          </a:p>
        </p:txBody>
      </p:sp>
      <p:sp>
        <p:nvSpPr>
          <p:cNvPr id="4" name="Slide Number Placeholder 3"/>
          <p:cNvSpPr>
            <a:spLocks noGrp="1"/>
          </p:cNvSpPr>
          <p:nvPr>
            <p:ph type="sldNum" sz="quarter" idx="12"/>
          </p:nvPr>
        </p:nvSpPr>
        <p:spPr/>
        <p:txBody>
          <a:bodyPr/>
          <a:lstStyle/>
          <a:p>
            <a:fld id="{0B34F065-1154-456A-91E3-76DE8E75E17B}" type="slidenum">
              <a:rPr lang="ar-SA" smtClean="0"/>
              <a:t>19</a:t>
            </a:fld>
            <a:endParaRPr lang="ar-SA"/>
          </a:p>
        </p:txBody>
      </p:sp>
    </p:spTree>
    <p:extLst>
      <p:ext uri="{BB962C8B-B14F-4D97-AF65-F5344CB8AC3E}">
        <p14:creationId xmlns:p14="http://schemas.microsoft.com/office/powerpoint/2010/main" val="31113957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709587"/>
          </a:xfrm>
          <a:prstGeom prst="round2DiagRect">
            <a:avLst/>
          </a:prstGeom>
          <a:solidFill>
            <a:schemeClr val="accent3">
              <a:lumMod val="40000"/>
              <a:lumOff val="60000"/>
            </a:schemeClr>
          </a:solidFill>
        </p:spPr>
        <p:txBody>
          <a:bodyPr>
            <a:normAutofit fontScale="90000"/>
          </a:bodyPr>
          <a:lstStyle/>
          <a:p>
            <a:r>
              <a:rPr lang="en-US" b="1" dirty="0" smtClean="0">
                <a:latin typeface="Times New Roman" pitchFamily="18" charset="0"/>
                <a:cs typeface="Times New Roman" pitchFamily="18" charset="0"/>
              </a:rPr>
              <a:t>Objectives</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a:xfrm>
            <a:off x="467544" y="1131590"/>
            <a:ext cx="8229600" cy="3387823"/>
          </a:xfrm>
        </p:spPr>
        <p:txBody>
          <a:bodyPr>
            <a:normAutofit/>
          </a:bodyPr>
          <a:lstStyle/>
          <a:p>
            <a:pPr algn="l" rtl="0">
              <a:lnSpc>
                <a:spcPct val="150000"/>
              </a:lnSpc>
            </a:pPr>
            <a:r>
              <a:rPr lang="en-US" sz="2800" dirty="0" smtClean="0">
                <a:latin typeface="Times New Roman" pitchFamily="18" charset="0"/>
                <a:cs typeface="Times New Roman" pitchFamily="18" charset="0"/>
              </a:rPr>
              <a:t>To the definition of the skin and  anatomy </a:t>
            </a:r>
          </a:p>
          <a:p>
            <a:pPr algn="l" rtl="0">
              <a:lnSpc>
                <a:spcPct val="150000"/>
              </a:lnSpc>
            </a:pPr>
            <a:r>
              <a:rPr lang="en-US" sz="2800" dirty="0" smtClean="0">
                <a:latin typeface="Times New Roman" pitchFamily="18" charset="0"/>
                <a:cs typeface="Times New Roman" pitchFamily="18" charset="0"/>
              </a:rPr>
              <a:t>To definition wounds and classification wounds</a:t>
            </a:r>
          </a:p>
          <a:p>
            <a:pPr algn="l" rtl="0">
              <a:lnSpc>
                <a:spcPct val="150000"/>
              </a:lnSpc>
            </a:pPr>
            <a:r>
              <a:rPr lang="en-US" sz="2800" dirty="0" smtClean="0">
                <a:latin typeface="Times New Roman" pitchFamily="18" charset="0"/>
                <a:cs typeface="Times New Roman" pitchFamily="18" charset="0"/>
              </a:rPr>
              <a:t>To explain emergency care for each type of wounds</a:t>
            </a:r>
          </a:p>
          <a:p>
            <a:pPr algn="l" rtl="0">
              <a:lnSpc>
                <a:spcPct val="150000"/>
              </a:lnSpc>
            </a:pPr>
            <a:r>
              <a:rPr lang="en-US" sz="2800" dirty="0" smtClean="0">
                <a:latin typeface="Times New Roman" pitchFamily="18" charset="0"/>
                <a:cs typeface="Times New Roman" pitchFamily="18" charset="0"/>
              </a:rPr>
              <a:t>To learning of the process of wound healing</a:t>
            </a:r>
            <a:endParaRPr lang="en-US" sz="28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0B34F065-1154-456A-91E3-76DE8E75E17B}" type="slidenum">
              <a:rPr lang="ar-SA" smtClean="0"/>
              <a:t>2</a:t>
            </a:fld>
            <a:endParaRPr lang="ar-SA"/>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4515966"/>
            <a:ext cx="8821737" cy="6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16507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637579"/>
          </a:xfrm>
          <a:prstGeom prst="snip2DiagRect">
            <a:avLst/>
          </a:prstGeom>
          <a:solidFill>
            <a:schemeClr val="accent3">
              <a:lumMod val="40000"/>
              <a:lumOff val="60000"/>
            </a:schemeClr>
          </a:solidFill>
        </p:spPr>
        <p:txBody>
          <a:bodyPr>
            <a:normAutofit fontScale="90000"/>
          </a:bodyPr>
          <a:lstStyle/>
          <a:p>
            <a:pPr rtl="0"/>
            <a:r>
              <a:rPr lang="en-US" b="1" dirty="0" smtClean="0">
                <a:latin typeface="Times New Roman"/>
                <a:ea typeface="Calibri"/>
                <a:cs typeface="Arial"/>
              </a:rPr>
              <a:t/>
            </a:r>
            <a:br>
              <a:rPr lang="en-US" b="1" dirty="0" smtClean="0">
                <a:latin typeface="Times New Roman"/>
                <a:ea typeface="Calibri"/>
                <a:cs typeface="Arial"/>
              </a:rPr>
            </a:br>
            <a:r>
              <a:rPr lang="en-US" b="1" dirty="0" smtClean="0">
                <a:latin typeface="Times New Roman"/>
                <a:ea typeface="Calibri"/>
                <a:cs typeface="Arial"/>
              </a:rPr>
              <a:t>Emergency </a:t>
            </a:r>
            <a:r>
              <a:rPr lang="en-US" b="1" dirty="0">
                <a:latin typeface="Times New Roman"/>
                <a:ea typeface="Calibri"/>
                <a:cs typeface="Arial"/>
              </a:rPr>
              <a:t>Care </a:t>
            </a:r>
            <a:r>
              <a:rPr lang="en-US" sz="3600" dirty="0">
                <a:ea typeface="Calibri"/>
                <a:cs typeface="Arial"/>
              </a:rPr>
              <a:t/>
            </a:r>
            <a:br>
              <a:rPr lang="en-US" sz="3600" dirty="0">
                <a:ea typeface="Calibri"/>
                <a:cs typeface="Arial"/>
              </a:rPr>
            </a:br>
            <a:endParaRPr lang="en-US" dirty="0"/>
          </a:p>
        </p:txBody>
      </p:sp>
      <p:sp>
        <p:nvSpPr>
          <p:cNvPr id="3" name="Content Placeholder 2"/>
          <p:cNvSpPr>
            <a:spLocks noGrp="1"/>
          </p:cNvSpPr>
          <p:nvPr>
            <p:ph idx="1"/>
          </p:nvPr>
        </p:nvSpPr>
        <p:spPr>
          <a:xfrm>
            <a:off x="457200" y="987574"/>
            <a:ext cx="8291264" cy="4032448"/>
          </a:xfrm>
        </p:spPr>
        <p:txBody>
          <a:bodyPr>
            <a:noAutofit/>
          </a:bodyPr>
          <a:lstStyle/>
          <a:p>
            <a:pPr marL="228600" algn="just" rtl="0">
              <a:lnSpc>
                <a:spcPct val="150000"/>
              </a:lnSpc>
              <a:spcAft>
                <a:spcPts val="1000"/>
              </a:spcAft>
              <a:tabLst>
                <a:tab pos="123825" algn="l"/>
              </a:tabLst>
            </a:pPr>
            <a:r>
              <a:rPr lang="en-US" sz="1800" dirty="0" smtClean="0">
                <a:latin typeface="Times New Roman"/>
                <a:ea typeface="Calibri"/>
                <a:cs typeface="Arial"/>
              </a:rPr>
              <a:t>Infected </a:t>
            </a:r>
            <a:r>
              <a:rPr lang="en-US" sz="1800" dirty="0">
                <a:latin typeface="Times New Roman"/>
                <a:ea typeface="Calibri"/>
                <a:cs typeface="Arial"/>
              </a:rPr>
              <a:t>wounds require prompt medical care; the following steps should be taken: </a:t>
            </a:r>
            <a:endParaRPr lang="en-US" sz="1200" dirty="0">
              <a:ea typeface="Calibri"/>
              <a:cs typeface="Arial"/>
            </a:endParaRPr>
          </a:p>
          <a:p>
            <a:pPr marL="0" indent="0" algn="just" rtl="0">
              <a:lnSpc>
                <a:spcPct val="150000"/>
              </a:lnSpc>
              <a:spcAft>
                <a:spcPts val="1000"/>
              </a:spcAft>
              <a:buNone/>
              <a:tabLst>
                <a:tab pos="123825" algn="l"/>
              </a:tabLst>
            </a:pPr>
            <a:r>
              <a:rPr lang="en-US" sz="1800" dirty="0">
                <a:latin typeface="Times New Roman"/>
                <a:ea typeface="Calibri"/>
                <a:cs typeface="Arial"/>
              </a:rPr>
              <a:t>1. Immobilize the entire infected area and keep the victim lying down, preferably in bed, to reduce physical activity that would spread the infection. </a:t>
            </a:r>
            <a:endParaRPr lang="en-US" sz="1200" dirty="0">
              <a:ea typeface="Calibri"/>
              <a:cs typeface="Arial"/>
            </a:endParaRPr>
          </a:p>
          <a:p>
            <a:pPr marL="0" indent="0" algn="just" rtl="0">
              <a:lnSpc>
                <a:spcPct val="150000"/>
              </a:lnSpc>
              <a:spcAft>
                <a:spcPts val="1000"/>
              </a:spcAft>
              <a:buNone/>
              <a:tabLst>
                <a:tab pos="123825" algn="l"/>
              </a:tabLst>
            </a:pPr>
            <a:r>
              <a:rPr lang="en-US" sz="1800" dirty="0">
                <a:latin typeface="Times New Roman"/>
                <a:ea typeface="Calibri"/>
                <a:cs typeface="Arial"/>
              </a:rPr>
              <a:t>2. Elevate the affected body part, if possible. Elevation is especially important for infected wounds of the head, hands, legs, and feet.</a:t>
            </a:r>
            <a:endParaRPr lang="en-US" sz="1200" dirty="0">
              <a:ea typeface="Calibri"/>
              <a:cs typeface="Arial"/>
            </a:endParaRPr>
          </a:p>
          <a:p>
            <a:pPr marL="0" indent="0" algn="just" rtl="0">
              <a:lnSpc>
                <a:spcPct val="150000"/>
              </a:lnSpc>
              <a:spcAft>
                <a:spcPts val="1000"/>
              </a:spcAft>
              <a:buNone/>
              <a:tabLst>
                <a:tab pos="123825" algn="l"/>
              </a:tabLst>
            </a:pPr>
            <a:r>
              <a:rPr lang="en-US" sz="1800" dirty="0">
                <a:latin typeface="Times New Roman"/>
                <a:ea typeface="Calibri"/>
                <a:cs typeface="Arial"/>
              </a:rPr>
              <a:t> 3. Apply heat to the area with hot water bottles, or put warm, moist towels or cloths over the wound dressing.</a:t>
            </a:r>
            <a:endParaRPr lang="en-US" sz="1200" dirty="0">
              <a:ea typeface="Calibri"/>
              <a:cs typeface="Arial"/>
            </a:endParaRPr>
          </a:p>
          <a:p>
            <a:pPr marL="0" indent="0" algn="l" rtl="0">
              <a:buNone/>
            </a:pPr>
            <a:endParaRPr lang="en-US" sz="1800" dirty="0"/>
          </a:p>
        </p:txBody>
      </p:sp>
      <p:sp>
        <p:nvSpPr>
          <p:cNvPr id="4" name="Slide Number Placeholder 3"/>
          <p:cNvSpPr>
            <a:spLocks noGrp="1"/>
          </p:cNvSpPr>
          <p:nvPr>
            <p:ph type="sldNum" sz="quarter" idx="12"/>
          </p:nvPr>
        </p:nvSpPr>
        <p:spPr/>
        <p:txBody>
          <a:bodyPr/>
          <a:lstStyle/>
          <a:p>
            <a:fld id="{0B34F065-1154-456A-91E3-76DE8E75E17B}" type="slidenum">
              <a:rPr lang="ar-SA" smtClean="0"/>
              <a:t>20</a:t>
            </a:fld>
            <a:endParaRPr lang="ar-SA"/>
          </a:p>
        </p:txBody>
      </p:sp>
    </p:spTree>
    <p:extLst>
      <p:ext uri="{BB962C8B-B14F-4D97-AF65-F5344CB8AC3E}">
        <p14:creationId xmlns:p14="http://schemas.microsoft.com/office/powerpoint/2010/main" val="5780099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709587"/>
          </a:xfrm>
          <a:prstGeom prst="round2DiagRect">
            <a:avLst/>
          </a:prstGeom>
          <a:solidFill>
            <a:schemeClr val="accent3">
              <a:lumMod val="40000"/>
              <a:lumOff val="60000"/>
            </a:schemeClr>
          </a:solidFill>
        </p:spPr>
        <p:txBody>
          <a:bodyPr>
            <a:normAutofit fontScale="90000"/>
          </a:bodyPr>
          <a:lstStyle/>
          <a:p>
            <a:r>
              <a:rPr lang="en-US" b="1" dirty="0">
                <a:latin typeface="Times New Roman"/>
                <a:ea typeface="Calibri"/>
                <a:cs typeface="Arial"/>
              </a:rPr>
              <a:t/>
            </a:r>
            <a:br>
              <a:rPr lang="en-US" b="1" dirty="0">
                <a:latin typeface="Times New Roman"/>
                <a:ea typeface="Calibri"/>
                <a:cs typeface="Arial"/>
              </a:rPr>
            </a:br>
            <a:r>
              <a:rPr lang="en-US" b="1" dirty="0">
                <a:latin typeface="Times New Roman"/>
                <a:ea typeface="Calibri"/>
                <a:cs typeface="Arial"/>
              </a:rPr>
              <a:t>Wounds healing </a:t>
            </a:r>
            <a:r>
              <a:rPr lang="en-US" sz="3600" dirty="0">
                <a:ea typeface="Calibri"/>
                <a:cs typeface="Arial"/>
              </a:rPr>
              <a:t/>
            </a:r>
            <a:br>
              <a:rPr lang="en-US" sz="3600" dirty="0">
                <a:ea typeface="Calibri"/>
                <a:cs typeface="Arial"/>
              </a:rPr>
            </a:br>
            <a:endParaRPr lang="en-US" dirty="0"/>
          </a:p>
        </p:txBody>
      </p:sp>
      <p:sp>
        <p:nvSpPr>
          <p:cNvPr id="3" name="Content Placeholder 2"/>
          <p:cNvSpPr>
            <a:spLocks noGrp="1"/>
          </p:cNvSpPr>
          <p:nvPr>
            <p:ph idx="1"/>
          </p:nvPr>
        </p:nvSpPr>
        <p:spPr>
          <a:xfrm>
            <a:off x="457200" y="987574"/>
            <a:ext cx="8229600" cy="3744415"/>
          </a:xfrm>
        </p:spPr>
        <p:txBody>
          <a:bodyPr>
            <a:normAutofit/>
          </a:bodyPr>
          <a:lstStyle/>
          <a:p>
            <a:pPr algn="l" rtl="0">
              <a:buFont typeface="Wingdings" pitchFamily="2" charset="2"/>
              <a:buChar char="v"/>
            </a:pPr>
            <a:r>
              <a:rPr lang="en-US" sz="2400" dirty="0">
                <a:latin typeface="Times New Roman" pitchFamily="18" charset="0"/>
                <a:cs typeface="Times New Roman" pitchFamily="18" charset="0"/>
              </a:rPr>
              <a:t>Wound healing, or wound repair included four phases The Hemostasis, inflammatory, proliferative, and remodeling phases</a:t>
            </a:r>
            <a:r>
              <a:rPr lang="en-US" sz="2400" dirty="0" smtClean="0">
                <a:latin typeface="Times New Roman" pitchFamily="18" charset="0"/>
                <a:cs typeface="Times New Roman" pitchFamily="18" charset="0"/>
              </a:rPr>
              <a:t>.</a:t>
            </a:r>
            <a:endParaRPr lang="en-US" sz="2000" dirty="0" smtClean="0">
              <a:latin typeface="Times New Roman" pitchFamily="18" charset="0"/>
              <a:cs typeface="Times New Roman" pitchFamily="18" charset="0"/>
            </a:endParaRPr>
          </a:p>
          <a:p>
            <a:pPr marL="0" indent="0" algn="l" rtl="0">
              <a:buNone/>
            </a:pPr>
            <a:r>
              <a:rPr lang="en-US" sz="2000" b="1" dirty="0">
                <a:latin typeface="Times New Roman" pitchFamily="18" charset="0"/>
                <a:cs typeface="Times New Roman" pitchFamily="18" charset="0"/>
              </a:rPr>
              <a:t>Hemostasis </a:t>
            </a:r>
            <a:r>
              <a:rPr lang="en-US" sz="2000" b="1" dirty="0" smtClean="0">
                <a:latin typeface="Times New Roman" pitchFamily="18" charset="0"/>
                <a:cs typeface="Times New Roman" pitchFamily="18" charset="0"/>
              </a:rPr>
              <a:t>phase:</a:t>
            </a:r>
            <a:endParaRPr lang="en-US" sz="2000" b="1" dirty="0">
              <a:latin typeface="Times New Roman" pitchFamily="18" charset="0"/>
              <a:cs typeface="Times New Roman" pitchFamily="18" charset="0"/>
            </a:endParaRPr>
          </a:p>
          <a:p>
            <a:pPr marL="0" indent="0" algn="l" rtl="0">
              <a:buNone/>
            </a:pPr>
            <a:r>
              <a:rPr lang="en-US" sz="2000" dirty="0" smtClean="0">
                <a:latin typeface="Times New Roman" pitchFamily="18" charset="0"/>
                <a:cs typeface="Times New Roman" pitchFamily="18" charset="0"/>
              </a:rPr>
              <a:t>Hemostasis </a:t>
            </a:r>
            <a:r>
              <a:rPr lang="en-US" sz="2000" dirty="0">
                <a:latin typeface="Times New Roman" pitchFamily="18" charset="0"/>
                <a:cs typeface="Times New Roman" pitchFamily="18" charset="0"/>
              </a:rPr>
              <a:t>occurs immediately after the initial injury. Involved blood vessels constrict and blood clotting begins through platelet activation and </a:t>
            </a:r>
            <a:r>
              <a:rPr lang="en-US" sz="2000" dirty="0" smtClean="0">
                <a:latin typeface="Times New Roman" pitchFamily="18" charset="0"/>
                <a:cs typeface="Times New Roman" pitchFamily="18" charset="0"/>
              </a:rPr>
              <a:t>clustering</a:t>
            </a:r>
          </a:p>
          <a:p>
            <a:pPr marL="0" indent="0" algn="l" rtl="0">
              <a:buNone/>
            </a:pPr>
            <a:endParaRPr lang="en-US" sz="2000" dirty="0" smtClean="0">
              <a:latin typeface="Times New Roman" pitchFamily="18" charset="0"/>
              <a:cs typeface="Times New Roman" pitchFamily="18" charset="0"/>
            </a:endParaRPr>
          </a:p>
          <a:p>
            <a:pPr marL="0" indent="0" algn="l" rtl="0">
              <a:buNone/>
            </a:pPr>
            <a:r>
              <a:rPr lang="en-US" sz="2000" b="1" dirty="0">
                <a:latin typeface="Times New Roman" pitchFamily="18" charset="0"/>
                <a:cs typeface="Times New Roman" pitchFamily="18" charset="0"/>
              </a:rPr>
              <a:t>The inflammatory phase </a:t>
            </a:r>
            <a:r>
              <a:rPr lang="en-US" sz="2000" b="1" dirty="0" smtClean="0">
                <a:latin typeface="Times New Roman" pitchFamily="18" charset="0"/>
                <a:cs typeface="Times New Roman" pitchFamily="18" charset="0"/>
              </a:rPr>
              <a:t>:</a:t>
            </a:r>
          </a:p>
          <a:p>
            <a:pPr marL="0" indent="0" algn="l" rtl="0">
              <a:buNone/>
            </a:pPr>
            <a:r>
              <a:rPr lang="en-US" sz="2000" dirty="0">
                <a:latin typeface="Times New Roman" pitchFamily="18" charset="0"/>
                <a:cs typeface="Times New Roman" pitchFamily="18" charset="0"/>
              </a:rPr>
              <a:t>The inflammatory phase follows hemostasis and lasts about 4 to 6 days. White blood cells, predominantly leukocytes and macrophages, move to the wound</a:t>
            </a:r>
          </a:p>
        </p:txBody>
      </p:sp>
      <p:sp>
        <p:nvSpPr>
          <p:cNvPr id="4" name="Slide Number Placeholder 3"/>
          <p:cNvSpPr>
            <a:spLocks noGrp="1"/>
          </p:cNvSpPr>
          <p:nvPr>
            <p:ph type="sldNum" sz="quarter" idx="12"/>
          </p:nvPr>
        </p:nvSpPr>
        <p:spPr/>
        <p:txBody>
          <a:bodyPr/>
          <a:lstStyle/>
          <a:p>
            <a:fld id="{0B34F065-1154-456A-91E3-76DE8E75E17B}" type="slidenum">
              <a:rPr lang="ar-SA" smtClean="0"/>
              <a:t>21</a:t>
            </a:fld>
            <a:endParaRPr lang="ar-SA"/>
          </a:p>
        </p:txBody>
      </p:sp>
    </p:spTree>
    <p:extLst>
      <p:ext uri="{BB962C8B-B14F-4D97-AF65-F5344CB8AC3E}">
        <p14:creationId xmlns:p14="http://schemas.microsoft.com/office/powerpoint/2010/main" val="13787624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Autofit/>
          </a:bodyPr>
          <a:lstStyle/>
          <a:p>
            <a:pPr marL="0" indent="0" algn="l" rtl="0">
              <a:buNone/>
            </a:pPr>
            <a:r>
              <a:rPr lang="en-US" sz="2000" b="1" dirty="0" smtClean="0">
                <a:latin typeface="Times New Roman" pitchFamily="18" charset="0"/>
                <a:cs typeface="Times New Roman" pitchFamily="18" charset="0"/>
              </a:rPr>
              <a:t>Proliferation phase: </a:t>
            </a:r>
          </a:p>
          <a:p>
            <a:pPr marL="0" indent="0" algn="l" rtl="0">
              <a:buNone/>
            </a:pP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proliferation phase is also known as the fibroblastic, regenerative, or connective tissue </a:t>
            </a:r>
            <a:r>
              <a:rPr lang="en-US" sz="2000" dirty="0" smtClean="0">
                <a:latin typeface="Times New Roman" pitchFamily="18" charset="0"/>
                <a:cs typeface="Times New Roman" pitchFamily="18" charset="0"/>
              </a:rPr>
              <a:t>phase, </a:t>
            </a:r>
            <a:r>
              <a:rPr lang="en-US" sz="2000" dirty="0">
                <a:latin typeface="Times New Roman" pitchFamily="18" charset="0"/>
                <a:cs typeface="Times New Roman" pitchFamily="18" charset="0"/>
              </a:rPr>
              <a:t>The proliferation phase lasts for several weeks</a:t>
            </a:r>
            <a:r>
              <a:rPr lang="en-US" sz="2000" dirty="0" smtClean="0">
                <a:latin typeface="Times New Roman" pitchFamily="18" charset="0"/>
                <a:cs typeface="Times New Roman" pitchFamily="18" charset="0"/>
              </a:rPr>
              <a:t>.</a:t>
            </a:r>
          </a:p>
          <a:p>
            <a:pPr marL="0" indent="0" algn="l" rtl="0">
              <a:buNone/>
            </a:pPr>
            <a:endParaRPr lang="en-US" sz="2000" dirty="0" smtClean="0">
              <a:latin typeface="Times New Roman" pitchFamily="18" charset="0"/>
              <a:cs typeface="Times New Roman" pitchFamily="18" charset="0"/>
            </a:endParaRPr>
          </a:p>
          <a:p>
            <a:pPr marL="0" indent="0" algn="l" rtl="0">
              <a:buNone/>
            </a:pPr>
            <a:r>
              <a:rPr lang="en-US" sz="2000" b="1" dirty="0" smtClean="0">
                <a:latin typeface="Times New Roman" pitchFamily="18" charset="0"/>
                <a:cs typeface="Times New Roman" pitchFamily="18" charset="0"/>
              </a:rPr>
              <a:t>Maturation phase:</a:t>
            </a:r>
          </a:p>
          <a:p>
            <a:pPr marL="0" indent="0" algn="l" rtl="0">
              <a:buNone/>
            </a:pP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final stage of healing, maturation (or remodeling) </a:t>
            </a:r>
            <a:r>
              <a:rPr lang="en-US" sz="2000" dirty="0" smtClean="0">
                <a:latin typeface="Times New Roman" pitchFamily="18" charset="0"/>
                <a:cs typeface="Times New Roman" pitchFamily="18" charset="0"/>
              </a:rPr>
              <a:t>begins about </a:t>
            </a:r>
            <a:r>
              <a:rPr lang="en-US" sz="2000" dirty="0">
                <a:latin typeface="Times New Roman" pitchFamily="18" charset="0"/>
                <a:cs typeface="Times New Roman" pitchFamily="18" charset="0"/>
              </a:rPr>
              <a:t>3 weeks after the injury, possibly continuing </a:t>
            </a:r>
            <a:r>
              <a:rPr lang="en-US" sz="2000" dirty="0" smtClean="0">
                <a:latin typeface="Times New Roman" pitchFamily="18" charset="0"/>
                <a:cs typeface="Times New Roman" pitchFamily="18" charset="0"/>
              </a:rPr>
              <a:t>for months </a:t>
            </a:r>
            <a:r>
              <a:rPr lang="en-US" sz="2000" dirty="0">
                <a:latin typeface="Times New Roman" pitchFamily="18" charset="0"/>
                <a:cs typeface="Times New Roman" pitchFamily="18" charset="0"/>
              </a:rPr>
              <a:t>or years. Collagen that was haphazardly </a:t>
            </a:r>
            <a:r>
              <a:rPr lang="en-US" sz="2000" dirty="0" smtClean="0">
                <a:latin typeface="Times New Roman" pitchFamily="18" charset="0"/>
                <a:cs typeface="Times New Roman" pitchFamily="18" charset="0"/>
              </a:rPr>
              <a:t>deposited in </a:t>
            </a:r>
            <a:r>
              <a:rPr lang="en-US" sz="2000" dirty="0">
                <a:latin typeface="Times New Roman" pitchFamily="18" charset="0"/>
                <a:cs typeface="Times New Roman" pitchFamily="18" charset="0"/>
              </a:rPr>
              <a:t>the wound is remodeled, making the healed wound stronger and more like adjacent tissue.</a:t>
            </a:r>
          </a:p>
        </p:txBody>
      </p:sp>
      <p:sp>
        <p:nvSpPr>
          <p:cNvPr id="4" name="Slide Number Placeholder 3"/>
          <p:cNvSpPr>
            <a:spLocks noGrp="1"/>
          </p:cNvSpPr>
          <p:nvPr>
            <p:ph type="sldNum" sz="quarter" idx="12"/>
          </p:nvPr>
        </p:nvSpPr>
        <p:spPr/>
        <p:txBody>
          <a:bodyPr/>
          <a:lstStyle/>
          <a:p>
            <a:fld id="{0B34F065-1154-456A-91E3-76DE8E75E17B}" type="slidenum">
              <a:rPr lang="ar-SA" smtClean="0"/>
              <a:t>22</a:t>
            </a:fld>
            <a:endParaRPr lang="ar-SA"/>
          </a:p>
        </p:txBody>
      </p:sp>
    </p:spTree>
    <p:extLst>
      <p:ext uri="{BB962C8B-B14F-4D97-AF65-F5344CB8AC3E}">
        <p14:creationId xmlns:p14="http://schemas.microsoft.com/office/powerpoint/2010/main" val="18038846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709587"/>
          </a:xfrm>
          <a:prstGeom prst="round2DiagRect">
            <a:avLst/>
          </a:prstGeom>
          <a:solidFill>
            <a:schemeClr val="accent3">
              <a:lumMod val="40000"/>
              <a:lumOff val="60000"/>
            </a:schemeClr>
          </a:solidFill>
        </p:spPr>
        <p:txBody>
          <a:bodyPr>
            <a:normAutofit fontScale="90000"/>
          </a:bodyPr>
          <a:lstStyle/>
          <a:p>
            <a:r>
              <a:rPr lang="en-US" b="1" dirty="0" smtClean="0">
                <a:latin typeface="Times New Roman" pitchFamily="18" charset="0"/>
                <a:cs typeface="Times New Roman" pitchFamily="18" charset="0"/>
              </a:rPr>
              <a:t>Summary</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1059582"/>
            <a:ext cx="8229600" cy="3600400"/>
          </a:xfrm>
        </p:spPr>
        <p:txBody>
          <a:bodyPr>
            <a:noAutofit/>
          </a:bodyPr>
          <a:lstStyle/>
          <a:p>
            <a:pPr algn="l" rtl="0"/>
            <a:r>
              <a:rPr lang="en-US" sz="2000" dirty="0" smtClean="0">
                <a:latin typeface="Times New Roman" pitchFamily="18" charset="0"/>
                <a:cs typeface="Times New Roman" pitchFamily="18" charset="0"/>
              </a:rPr>
              <a:t>Definition of skin and functions</a:t>
            </a:r>
          </a:p>
          <a:p>
            <a:pPr algn="l" rtl="0"/>
            <a:r>
              <a:rPr lang="en-US" sz="2000" dirty="0">
                <a:latin typeface="Times New Roman" pitchFamily="18" charset="0"/>
                <a:cs typeface="Times New Roman" pitchFamily="18" charset="0"/>
              </a:rPr>
              <a:t>A wound is a break in the continuity of a tissue of the body, either internal or external. </a:t>
            </a:r>
            <a:endParaRPr lang="en-US" sz="2000" dirty="0" smtClean="0">
              <a:latin typeface="Times New Roman" pitchFamily="18" charset="0"/>
              <a:cs typeface="Times New Roman" pitchFamily="18" charset="0"/>
            </a:endParaRPr>
          </a:p>
          <a:p>
            <a:pPr algn="l" rtl="0"/>
            <a:r>
              <a:rPr lang="en-US" sz="2000" dirty="0">
                <a:latin typeface="Times New Roman" pitchFamily="18" charset="0"/>
                <a:cs typeface="Times New Roman" pitchFamily="18" charset="0"/>
              </a:rPr>
              <a:t>Wounds are classified as open or </a:t>
            </a:r>
            <a:r>
              <a:rPr lang="en-US" sz="2000" dirty="0" smtClean="0">
                <a:latin typeface="Times New Roman" pitchFamily="18" charset="0"/>
                <a:cs typeface="Times New Roman" pitchFamily="18" charset="0"/>
              </a:rPr>
              <a:t>closed.</a:t>
            </a:r>
          </a:p>
          <a:p>
            <a:pPr algn="l" rtl="0"/>
            <a:r>
              <a:rPr lang="en-US" sz="2000" dirty="0">
                <a:latin typeface="Times New Roman" pitchFamily="18" charset="0"/>
                <a:cs typeface="Times New Roman" pitchFamily="18" charset="0"/>
              </a:rPr>
              <a:t>Types of open </a:t>
            </a:r>
            <a:r>
              <a:rPr lang="en-US" sz="2000" dirty="0" smtClean="0">
                <a:latin typeface="Times New Roman" pitchFamily="18" charset="0"/>
                <a:cs typeface="Times New Roman" pitchFamily="18" charset="0"/>
              </a:rPr>
              <a:t>Wounds</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Abrasions, laceration, incision, puncture</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Avulsions.</a:t>
            </a:r>
          </a:p>
          <a:p>
            <a:pPr algn="l" rtl="0"/>
            <a:r>
              <a:rPr lang="en-US" sz="2000" dirty="0" smtClean="0">
                <a:latin typeface="Times New Roman" pitchFamily="18" charset="0"/>
                <a:cs typeface="Times New Roman" pitchFamily="18" charset="0"/>
              </a:rPr>
              <a:t>Wounds </a:t>
            </a:r>
            <a:r>
              <a:rPr lang="en-US" sz="2000" dirty="0">
                <a:latin typeface="Times New Roman" pitchFamily="18" charset="0"/>
                <a:cs typeface="Times New Roman" pitchFamily="18" charset="0"/>
              </a:rPr>
              <a:t>Contamination (infection</a:t>
            </a:r>
            <a:r>
              <a:rPr lang="en-US" sz="2000" dirty="0" smtClean="0">
                <a:latin typeface="Times New Roman" pitchFamily="18" charset="0"/>
                <a:cs typeface="Times New Roman" pitchFamily="18" charset="0"/>
              </a:rPr>
              <a:t>). </a:t>
            </a:r>
          </a:p>
          <a:p>
            <a:pPr algn="l" rtl="0"/>
            <a:r>
              <a:rPr lang="en-US" sz="2000" dirty="0" smtClean="0">
                <a:latin typeface="Times New Roman" pitchFamily="18" charset="0"/>
                <a:cs typeface="Times New Roman" pitchFamily="18" charset="0"/>
              </a:rPr>
              <a:t>Emergency </a:t>
            </a:r>
            <a:r>
              <a:rPr lang="en-US" sz="2000" dirty="0">
                <a:latin typeface="Times New Roman" pitchFamily="18" charset="0"/>
                <a:cs typeface="Times New Roman" pitchFamily="18" charset="0"/>
              </a:rPr>
              <a:t>Care </a:t>
            </a:r>
            <a:r>
              <a:rPr lang="en-US" sz="2000" dirty="0" smtClean="0">
                <a:latin typeface="Times New Roman" pitchFamily="18" charset="0"/>
                <a:cs typeface="Times New Roman" pitchFamily="18" charset="0"/>
              </a:rPr>
              <a:t>for wounds.</a:t>
            </a:r>
          </a:p>
          <a:p>
            <a:pPr algn="l" rtl="0"/>
            <a:r>
              <a:rPr lang="en-US" sz="2000" dirty="0" smtClean="0">
                <a:latin typeface="Times New Roman" pitchFamily="18" charset="0"/>
                <a:cs typeface="Times New Roman" pitchFamily="18" charset="0"/>
              </a:rPr>
              <a:t>Wounds </a:t>
            </a:r>
            <a:r>
              <a:rPr lang="en-US" sz="2000" dirty="0">
                <a:latin typeface="Times New Roman" pitchFamily="18" charset="0"/>
                <a:cs typeface="Times New Roman" pitchFamily="18" charset="0"/>
              </a:rPr>
              <a:t>healing :Wound healing, or wound repair included four phases The Hemostasis, inflammatory, proliferative, and remodeling phases</a:t>
            </a:r>
            <a:r>
              <a:rPr lang="en-US" sz="2000" dirty="0" smtClean="0">
                <a:latin typeface="Times New Roman" pitchFamily="18" charset="0"/>
                <a:cs typeface="Times New Roman" pitchFamily="18" charset="0"/>
              </a:rPr>
              <a:t>.</a:t>
            </a:r>
            <a:r>
              <a:rPr lang="en-US" sz="2000" dirty="0">
                <a:latin typeface="Times New Roman" pitchFamily="18" charset="0"/>
                <a:cs typeface="Times New Roman" pitchFamily="18" charset="0"/>
              </a:rPr>
              <a:t/>
            </a:r>
            <a:br>
              <a:rPr lang="en-US" sz="2000" dirty="0">
                <a:latin typeface="Times New Roman" pitchFamily="18" charset="0"/>
                <a:cs typeface="Times New Roman" pitchFamily="18" charset="0"/>
              </a:rPr>
            </a:br>
            <a:r>
              <a:rPr lang="en-US" sz="2000" dirty="0">
                <a:latin typeface="Times New Roman" pitchFamily="18" charset="0"/>
                <a:cs typeface="Times New Roman" pitchFamily="18" charset="0"/>
              </a:rPr>
              <a:t/>
            </a:r>
            <a:br>
              <a:rPr lang="en-US" sz="2000" dirty="0">
                <a:latin typeface="Times New Roman" pitchFamily="18" charset="0"/>
                <a:cs typeface="Times New Roman" pitchFamily="18" charset="0"/>
              </a:rPr>
            </a:br>
            <a:endParaRPr lang="en-US" sz="2000" dirty="0" smtClean="0">
              <a:latin typeface="Times New Roman" pitchFamily="18" charset="0"/>
              <a:cs typeface="Times New Roman" pitchFamily="18" charset="0"/>
            </a:endParaRPr>
          </a:p>
          <a:p>
            <a:pPr algn="l" rtl="0"/>
            <a:endParaRPr lang="en-US" sz="2000" dirty="0">
              <a:latin typeface="Times New Roman" pitchFamily="18" charset="0"/>
              <a:cs typeface="Times New Roman" pitchFamily="18" charset="0"/>
            </a:endParaRPr>
          </a:p>
          <a:p>
            <a:pPr algn="l" rtl="0"/>
            <a:endParaRPr lang="en-US" sz="20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0B34F065-1154-456A-91E3-76DE8E75E17B}" type="slidenum">
              <a:rPr lang="ar-SA" smtClean="0"/>
              <a:t>23</a:t>
            </a:fld>
            <a:endParaRPr lang="ar-SA"/>
          </a:p>
        </p:txBody>
      </p:sp>
    </p:spTree>
    <p:extLst>
      <p:ext uri="{BB962C8B-B14F-4D97-AF65-F5344CB8AC3E}">
        <p14:creationId xmlns:p14="http://schemas.microsoft.com/office/powerpoint/2010/main" val="32757786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781595"/>
          </a:xfrm>
          <a:prstGeom prst="round2DiagRect">
            <a:avLst/>
          </a:prstGeom>
          <a:solidFill>
            <a:schemeClr val="accent3">
              <a:lumMod val="40000"/>
              <a:lumOff val="60000"/>
            </a:schemeClr>
          </a:solidFill>
        </p:spPr>
        <p:txBody>
          <a:bodyPr>
            <a:normAutofit fontScale="90000"/>
          </a:bodyPr>
          <a:lstStyle/>
          <a:p>
            <a:r>
              <a:rPr lang="en-US" sz="4800" b="1" dirty="0" smtClean="0">
                <a:latin typeface="Times New Roman" pitchFamily="18" charset="0"/>
                <a:cs typeface="Times New Roman" pitchFamily="18" charset="0"/>
              </a:rPr>
              <a:t>Skin</a:t>
            </a:r>
            <a:endParaRPr lang="en-US" sz="4800" b="1" dirty="0">
              <a:latin typeface="Times New Roman" pitchFamily="18" charset="0"/>
              <a:cs typeface="Times New Roman" pitchFamily="18" charset="0"/>
            </a:endParaRPr>
          </a:p>
        </p:txBody>
      </p:sp>
      <p:sp>
        <p:nvSpPr>
          <p:cNvPr id="3" name="Content Placeholder 2"/>
          <p:cNvSpPr>
            <a:spLocks noGrp="1"/>
          </p:cNvSpPr>
          <p:nvPr>
            <p:ph idx="1"/>
          </p:nvPr>
        </p:nvSpPr>
        <p:spPr>
          <a:xfrm>
            <a:off x="107504" y="1203598"/>
            <a:ext cx="5688632" cy="3600400"/>
          </a:xfrm>
        </p:spPr>
        <p:txBody>
          <a:bodyPr>
            <a:noAutofit/>
          </a:bodyPr>
          <a:lstStyle/>
          <a:p>
            <a:pPr marL="0" indent="0" algn="justLow" rtl="0">
              <a:buNone/>
            </a:pPr>
            <a:r>
              <a:rPr lang="en-US" sz="2400" dirty="0" smtClean="0">
                <a:latin typeface="Times New Roman" pitchFamily="18" charset="0"/>
                <a:cs typeface="Times New Roman" pitchFamily="18" charset="0"/>
              </a:rPr>
              <a:t>Is </a:t>
            </a:r>
            <a:r>
              <a:rPr lang="en-US" sz="2400" dirty="0">
                <a:latin typeface="Times New Roman" pitchFamily="18" charset="0"/>
                <a:cs typeface="Times New Roman" pitchFamily="18" charset="0"/>
              </a:rPr>
              <a:t>the largest organ of the body, with a total area of about 20 square feet. The skin protects us from microbes and the elements, helps regulate body temperature, and permits the sensations of touch, heat, and cold</a:t>
            </a:r>
            <a:r>
              <a:rPr lang="en-US" sz="2400" dirty="0" smtClean="0">
                <a:latin typeface="Times New Roman" pitchFamily="18" charset="0"/>
                <a:cs typeface="Times New Roman" pitchFamily="18" charset="0"/>
              </a:rPr>
              <a:t>.</a:t>
            </a:r>
          </a:p>
          <a:p>
            <a:pPr algn="justLow" rtl="0">
              <a:buFont typeface="Wingdings" pitchFamily="2" charset="2"/>
              <a:buChar char="Ø"/>
            </a:pPr>
            <a:r>
              <a:rPr lang="en-US" sz="2400" b="1" dirty="0">
                <a:latin typeface="Times New Roman" pitchFamily="18" charset="0"/>
                <a:cs typeface="Times New Roman" pitchFamily="18" charset="0"/>
              </a:rPr>
              <a:t>Skin has three layers:</a:t>
            </a:r>
          </a:p>
        </p:txBody>
      </p:sp>
      <p:sp>
        <p:nvSpPr>
          <p:cNvPr id="4" name="Slide Number Placeholder 3"/>
          <p:cNvSpPr>
            <a:spLocks noGrp="1"/>
          </p:cNvSpPr>
          <p:nvPr>
            <p:ph type="sldNum" sz="quarter" idx="12"/>
          </p:nvPr>
        </p:nvSpPr>
        <p:spPr/>
        <p:txBody>
          <a:bodyPr/>
          <a:lstStyle/>
          <a:p>
            <a:fld id="{0B34F065-1154-456A-91E3-76DE8E75E17B}" type="slidenum">
              <a:rPr lang="ar-SA" smtClean="0"/>
              <a:t>3</a:t>
            </a:fld>
            <a:endParaRPr lang="ar-SA"/>
          </a:p>
        </p:txBody>
      </p:sp>
      <p:pic>
        <p:nvPicPr>
          <p:cNvPr id="2051" name="Picture 3"/>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5796136" y="1203598"/>
            <a:ext cx="3240360" cy="3795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Notched Right Arrow 4"/>
          <p:cNvSpPr/>
          <p:nvPr/>
        </p:nvSpPr>
        <p:spPr>
          <a:xfrm>
            <a:off x="2411760" y="3867894"/>
            <a:ext cx="2376264" cy="648072"/>
          </a:xfrm>
          <a:prstGeom prst="notched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899" y="4582641"/>
            <a:ext cx="8821737" cy="6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1401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snip2DiagRect">
            <a:avLst/>
          </a:prstGeom>
          <a:solidFill>
            <a:schemeClr val="accent3">
              <a:lumMod val="40000"/>
              <a:lumOff val="60000"/>
            </a:schemeClr>
          </a:solidFill>
        </p:spPr>
        <p:txBody>
          <a:bodyPr>
            <a:normAutofit fontScale="90000"/>
          </a:bodyPr>
          <a:lstStyle/>
          <a:p>
            <a:r>
              <a:rPr lang="en-US" sz="4900" b="1" dirty="0" smtClean="0">
                <a:latin typeface="Times New Roman" pitchFamily="18" charset="0"/>
                <a:cs typeface="Times New Roman" pitchFamily="18" charset="0"/>
              </a:rPr>
              <a:t>wounds</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85000" lnSpcReduction="20000"/>
          </a:bodyPr>
          <a:lstStyle/>
          <a:p>
            <a:pPr algn="just" rtl="0">
              <a:lnSpc>
                <a:spcPct val="115000"/>
              </a:lnSpc>
              <a:spcAft>
                <a:spcPts val="1000"/>
              </a:spcAft>
            </a:pPr>
            <a:r>
              <a:rPr lang="en-US" dirty="0">
                <a:latin typeface="Times New Roman"/>
                <a:ea typeface="Calibri"/>
                <a:cs typeface="Arial"/>
              </a:rPr>
              <a:t> A wound is a break in the continuity of a tissue of the body, either internal or external. </a:t>
            </a:r>
            <a:endParaRPr lang="en-US" sz="2400" dirty="0">
              <a:ea typeface="Calibri"/>
              <a:cs typeface="Arial"/>
            </a:endParaRPr>
          </a:p>
          <a:p>
            <a:pPr lvl="0" algn="just" rtl="0">
              <a:lnSpc>
                <a:spcPct val="115000"/>
              </a:lnSpc>
              <a:buFont typeface="Wingdings"/>
              <a:buChar char=""/>
            </a:pPr>
            <a:r>
              <a:rPr lang="en-US" dirty="0">
                <a:latin typeface="Times New Roman"/>
                <a:ea typeface="Calibri"/>
                <a:cs typeface="Arial"/>
              </a:rPr>
              <a:t>Wounds are classified as open or closed: </a:t>
            </a:r>
            <a:endParaRPr lang="en-US" sz="2400" dirty="0">
              <a:ea typeface="Calibri"/>
              <a:cs typeface="Arial"/>
            </a:endParaRPr>
          </a:p>
          <a:p>
            <a:pPr lvl="0" algn="just" rtl="0">
              <a:lnSpc>
                <a:spcPct val="115000"/>
              </a:lnSpc>
              <a:buFont typeface="Wingdings"/>
              <a:buChar char=""/>
            </a:pPr>
            <a:r>
              <a:rPr lang="en-US" dirty="0">
                <a:latin typeface="Times New Roman"/>
                <a:ea typeface="Calibri"/>
                <a:cs typeface="Arial"/>
              </a:rPr>
              <a:t>An open wound is a break in the skin or in a mucous membrane.</a:t>
            </a:r>
            <a:endParaRPr lang="en-US" sz="2400" dirty="0">
              <a:ea typeface="Calibri"/>
              <a:cs typeface="Arial"/>
            </a:endParaRPr>
          </a:p>
          <a:p>
            <a:pPr lvl="0" algn="just" rtl="0">
              <a:lnSpc>
                <a:spcPct val="115000"/>
              </a:lnSpc>
              <a:spcAft>
                <a:spcPts val="1000"/>
              </a:spcAft>
              <a:buFont typeface="Wingdings"/>
              <a:buChar char=""/>
            </a:pPr>
            <a:r>
              <a:rPr lang="en-US" dirty="0">
                <a:latin typeface="Times New Roman"/>
                <a:ea typeface="Calibri"/>
                <a:cs typeface="Arial"/>
              </a:rPr>
              <a:t>A closed wound involves underlying tissues without a break in the skin or a mucous membrane</a:t>
            </a:r>
            <a:r>
              <a:rPr lang="en-US" dirty="0" smtClean="0">
                <a:latin typeface="Times New Roman"/>
                <a:ea typeface="Calibri"/>
                <a:cs typeface="Arial"/>
              </a:rPr>
              <a:t>.</a:t>
            </a:r>
            <a:endParaRPr lang="en-US" sz="2400" dirty="0">
              <a:ea typeface="Calibri"/>
              <a:cs typeface="Arial"/>
            </a:endParaRPr>
          </a:p>
        </p:txBody>
      </p:sp>
      <p:sp>
        <p:nvSpPr>
          <p:cNvPr id="4" name="Slide Number Placeholder 3"/>
          <p:cNvSpPr>
            <a:spLocks noGrp="1"/>
          </p:cNvSpPr>
          <p:nvPr>
            <p:ph type="sldNum" sz="quarter" idx="12"/>
          </p:nvPr>
        </p:nvSpPr>
        <p:spPr/>
        <p:txBody>
          <a:bodyPr/>
          <a:lstStyle/>
          <a:p>
            <a:fld id="{0B34F065-1154-456A-91E3-76DE8E75E17B}" type="slidenum">
              <a:rPr lang="ar-SA" smtClean="0"/>
              <a:t>4</a:t>
            </a:fld>
            <a:endParaRPr lang="ar-SA"/>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338" y="4515966"/>
            <a:ext cx="8821737" cy="6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24057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snip2DiagRect">
            <a:avLst/>
          </a:prstGeom>
          <a:solidFill>
            <a:schemeClr val="accent3">
              <a:lumMod val="40000"/>
              <a:lumOff val="60000"/>
            </a:schemeClr>
          </a:solidFill>
        </p:spPr>
        <p:txBody>
          <a:bodyPr>
            <a:normAutofit fontScale="90000"/>
          </a:bodyPr>
          <a:lstStyle/>
          <a:p>
            <a:pPr rtl="0"/>
            <a:r>
              <a:rPr lang="en-US" b="1" dirty="0" smtClean="0">
                <a:latin typeface="Times New Roman"/>
                <a:ea typeface="Calibri"/>
                <a:cs typeface="Arial"/>
              </a:rPr>
              <a:t/>
            </a:r>
            <a:br>
              <a:rPr lang="en-US" b="1" dirty="0" smtClean="0">
                <a:latin typeface="Times New Roman"/>
                <a:ea typeface="Calibri"/>
                <a:cs typeface="Arial"/>
              </a:rPr>
            </a:br>
            <a:r>
              <a:rPr lang="en-US" b="1" dirty="0" smtClean="0">
                <a:latin typeface="Times New Roman"/>
                <a:ea typeface="Calibri"/>
                <a:cs typeface="Arial"/>
              </a:rPr>
              <a:t>Causes </a:t>
            </a:r>
            <a:r>
              <a:rPr lang="en-US" b="1" dirty="0">
                <a:latin typeface="Times New Roman"/>
                <a:ea typeface="Calibri"/>
                <a:cs typeface="Arial"/>
              </a:rPr>
              <a:t>of wounds </a:t>
            </a:r>
            <a:r>
              <a:rPr lang="en-US" sz="3600" dirty="0">
                <a:ea typeface="Calibri"/>
                <a:cs typeface="Arial"/>
              </a:rPr>
              <a:t/>
            </a:r>
            <a:br>
              <a:rPr lang="en-US" sz="3600" dirty="0">
                <a:ea typeface="Calibri"/>
                <a:cs typeface="Arial"/>
              </a:rPr>
            </a:br>
            <a:endParaRPr lang="en-US" dirty="0"/>
          </a:p>
        </p:txBody>
      </p:sp>
      <p:sp>
        <p:nvSpPr>
          <p:cNvPr id="3" name="Content Placeholder 2"/>
          <p:cNvSpPr>
            <a:spLocks noGrp="1"/>
          </p:cNvSpPr>
          <p:nvPr>
            <p:ph idx="1"/>
          </p:nvPr>
        </p:nvSpPr>
        <p:spPr>
          <a:xfrm>
            <a:off x="457200" y="1200151"/>
            <a:ext cx="8229600" cy="3387824"/>
          </a:xfrm>
        </p:spPr>
        <p:txBody>
          <a:bodyPr>
            <a:normAutofit/>
          </a:bodyPr>
          <a:lstStyle/>
          <a:p>
            <a:pPr marL="457200" algn="just" rtl="0">
              <a:lnSpc>
                <a:spcPct val="115000"/>
              </a:lnSpc>
              <a:spcAft>
                <a:spcPts val="1000"/>
              </a:spcAft>
            </a:pPr>
            <a:r>
              <a:rPr lang="en-US" dirty="0" smtClean="0">
                <a:latin typeface="Times New Roman"/>
                <a:ea typeface="Calibri"/>
                <a:cs typeface="Arial"/>
              </a:rPr>
              <a:t>Wounds </a:t>
            </a:r>
            <a:r>
              <a:rPr lang="en-US" dirty="0">
                <a:latin typeface="Times New Roman"/>
                <a:ea typeface="Calibri"/>
                <a:cs typeface="Arial"/>
              </a:rPr>
              <a:t>usually result from external physical forces. The most common causes of wounds are </a:t>
            </a:r>
            <a:r>
              <a:rPr lang="en-US" b="1" dirty="0">
                <a:latin typeface="Times New Roman"/>
                <a:ea typeface="Calibri"/>
                <a:cs typeface="Arial"/>
              </a:rPr>
              <a:t>motor vehicle accidents</a:t>
            </a:r>
            <a:r>
              <a:rPr lang="en-US" dirty="0">
                <a:latin typeface="Times New Roman"/>
                <a:ea typeface="Calibri"/>
                <a:cs typeface="Arial"/>
              </a:rPr>
              <a:t>, </a:t>
            </a:r>
            <a:r>
              <a:rPr lang="en-US" b="1" dirty="0">
                <a:latin typeface="Times New Roman"/>
                <a:ea typeface="Calibri"/>
                <a:cs typeface="Arial"/>
              </a:rPr>
              <a:t>falls</a:t>
            </a:r>
            <a:r>
              <a:rPr lang="en-US" dirty="0">
                <a:latin typeface="Times New Roman"/>
                <a:ea typeface="Calibri"/>
                <a:cs typeface="Arial"/>
              </a:rPr>
              <a:t>, and </a:t>
            </a:r>
            <a:r>
              <a:rPr lang="en-US" b="1" dirty="0">
                <a:latin typeface="Times New Roman"/>
                <a:ea typeface="Calibri"/>
                <a:cs typeface="Arial"/>
              </a:rPr>
              <a:t>the mishandling of sharp objects</a:t>
            </a:r>
            <a:r>
              <a:rPr lang="en-US" dirty="0">
                <a:latin typeface="Times New Roman"/>
                <a:ea typeface="Calibri"/>
                <a:cs typeface="Arial"/>
              </a:rPr>
              <a:t>, </a:t>
            </a:r>
            <a:r>
              <a:rPr lang="en-US" b="1" dirty="0">
                <a:latin typeface="Times New Roman"/>
                <a:ea typeface="Calibri"/>
                <a:cs typeface="Arial"/>
              </a:rPr>
              <a:t>tools</a:t>
            </a:r>
            <a:r>
              <a:rPr lang="en-US" dirty="0">
                <a:latin typeface="Times New Roman"/>
                <a:ea typeface="Calibri"/>
                <a:cs typeface="Arial"/>
              </a:rPr>
              <a:t>, </a:t>
            </a:r>
            <a:r>
              <a:rPr lang="en-US" b="1" dirty="0">
                <a:latin typeface="Times New Roman"/>
                <a:ea typeface="Calibri"/>
                <a:cs typeface="Arial"/>
              </a:rPr>
              <a:t>machinery</a:t>
            </a:r>
            <a:r>
              <a:rPr lang="en-US" dirty="0">
                <a:latin typeface="Times New Roman"/>
                <a:ea typeface="Calibri"/>
                <a:cs typeface="Arial"/>
              </a:rPr>
              <a:t>, and </a:t>
            </a:r>
            <a:r>
              <a:rPr lang="en-US" b="1" dirty="0">
                <a:latin typeface="Times New Roman"/>
                <a:ea typeface="Calibri"/>
                <a:cs typeface="Arial"/>
              </a:rPr>
              <a:t>weapons</a:t>
            </a:r>
            <a:r>
              <a:rPr lang="en-US" dirty="0">
                <a:latin typeface="Times New Roman"/>
                <a:ea typeface="Calibri"/>
                <a:cs typeface="Arial"/>
              </a:rPr>
              <a:t>.</a:t>
            </a:r>
            <a:endParaRPr lang="en-US" sz="2400" dirty="0">
              <a:ea typeface="Calibri"/>
              <a:cs typeface="Arial"/>
            </a:endParaRPr>
          </a:p>
        </p:txBody>
      </p:sp>
      <p:sp>
        <p:nvSpPr>
          <p:cNvPr id="4" name="Slide Number Placeholder 3"/>
          <p:cNvSpPr>
            <a:spLocks noGrp="1"/>
          </p:cNvSpPr>
          <p:nvPr>
            <p:ph type="sldNum" sz="quarter" idx="12"/>
          </p:nvPr>
        </p:nvSpPr>
        <p:spPr/>
        <p:txBody>
          <a:bodyPr/>
          <a:lstStyle/>
          <a:p>
            <a:fld id="{0B34F065-1154-456A-91E3-76DE8E75E17B}" type="slidenum">
              <a:rPr lang="ar-SA" smtClean="0"/>
              <a:t>5</a:t>
            </a:fld>
            <a:endParaRPr lang="ar-SA"/>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4549303"/>
            <a:ext cx="8821737" cy="6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98635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781595"/>
          </a:xfrm>
          <a:prstGeom prst="snip2DiagRect">
            <a:avLst/>
          </a:prstGeom>
          <a:solidFill>
            <a:schemeClr val="accent3">
              <a:lumMod val="40000"/>
              <a:lumOff val="60000"/>
            </a:schemeClr>
          </a:solidFill>
        </p:spPr>
        <p:txBody>
          <a:bodyPr>
            <a:normAutofit fontScale="90000"/>
          </a:bodyPr>
          <a:lstStyle/>
          <a:p>
            <a:pPr rtl="0"/>
            <a:r>
              <a:rPr lang="en-US" dirty="0">
                <a:latin typeface="Times New Roman" pitchFamily="18" charset="0"/>
                <a:cs typeface="Times New Roman" pitchFamily="18" charset="0"/>
              </a:rPr>
              <a:t>Types of open Wounds </a:t>
            </a:r>
          </a:p>
        </p:txBody>
      </p:sp>
      <p:sp>
        <p:nvSpPr>
          <p:cNvPr id="3" name="Content Placeholder 2"/>
          <p:cNvSpPr>
            <a:spLocks noGrp="1"/>
          </p:cNvSpPr>
          <p:nvPr>
            <p:ph idx="1"/>
          </p:nvPr>
        </p:nvSpPr>
        <p:spPr>
          <a:xfrm>
            <a:off x="457200" y="1059582"/>
            <a:ext cx="8229600" cy="3535041"/>
          </a:xfrm>
        </p:spPr>
        <p:txBody>
          <a:bodyPr>
            <a:noAutofit/>
          </a:bodyPr>
          <a:lstStyle/>
          <a:p>
            <a:pPr lvl="0" algn="just" rtl="0">
              <a:lnSpc>
                <a:spcPct val="115000"/>
              </a:lnSpc>
              <a:spcAft>
                <a:spcPts val="1000"/>
              </a:spcAft>
              <a:buFont typeface="+mj-lt"/>
              <a:buAutoNum type="arabicPeriod"/>
            </a:pPr>
            <a:r>
              <a:rPr lang="en-US" sz="2800" b="1" dirty="0">
                <a:latin typeface="Times New Roman"/>
                <a:ea typeface="Calibri"/>
                <a:cs typeface="Arial"/>
              </a:rPr>
              <a:t>Abrasions</a:t>
            </a:r>
            <a:r>
              <a:rPr lang="en-US" sz="2400" b="1" dirty="0">
                <a:latin typeface="Times New Roman"/>
                <a:ea typeface="Calibri"/>
                <a:cs typeface="Arial"/>
              </a:rPr>
              <a:t>: </a:t>
            </a:r>
            <a:r>
              <a:rPr lang="en-US" sz="2400" dirty="0" smtClean="0">
                <a:latin typeface="Times New Roman"/>
                <a:ea typeface="Calibri"/>
                <a:cs typeface="Arial"/>
              </a:rPr>
              <a:t>An </a:t>
            </a:r>
            <a:r>
              <a:rPr lang="en-US" sz="2400" dirty="0">
                <a:latin typeface="Times New Roman"/>
                <a:ea typeface="Calibri"/>
                <a:cs typeface="Arial"/>
              </a:rPr>
              <a:t>abrasion results from scraping the skin and damaging it. Bleeding is limited to oozing of blood from ruptured small veins and capillaries. There is a danger of contamination and infection. It is result from falls or the handling of rough objects. Examples are skinned knees, rope burns.</a:t>
            </a:r>
            <a:endParaRPr lang="en-US" sz="1800" dirty="0">
              <a:ea typeface="Calibri"/>
              <a:cs typeface="Arial"/>
            </a:endParaRPr>
          </a:p>
          <a:p>
            <a:pPr algn="l" rtl="0"/>
            <a:endParaRPr lang="en-US" sz="2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3560" y="3343300"/>
            <a:ext cx="3960440" cy="18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0B34F065-1154-456A-91E3-76DE8E75E17B}" type="slidenum">
              <a:rPr lang="ar-SA" smtClean="0"/>
              <a:t>6</a:t>
            </a:fld>
            <a:endParaRPr lang="ar-SA"/>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9410" y="3343300"/>
            <a:ext cx="2724150" cy="18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46913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lvl="0" indent="0" algn="just" rtl="0">
              <a:lnSpc>
                <a:spcPct val="115000"/>
              </a:lnSpc>
              <a:spcAft>
                <a:spcPts val="1000"/>
              </a:spcAft>
              <a:buNone/>
            </a:pPr>
            <a:r>
              <a:rPr lang="en-US" b="1" dirty="0" smtClean="0">
                <a:latin typeface="Times New Roman"/>
                <a:ea typeface="Calibri"/>
                <a:cs typeface="Arial"/>
              </a:rPr>
              <a:t>2. Incisions: </a:t>
            </a:r>
            <a:r>
              <a:rPr lang="en-US" sz="2400" dirty="0" smtClean="0">
                <a:latin typeface="Times New Roman"/>
                <a:ea typeface="Calibri"/>
                <a:cs typeface="Arial"/>
              </a:rPr>
              <a:t>Incised</a:t>
            </a:r>
            <a:r>
              <a:rPr lang="en-US" sz="2400" dirty="0" smtClean="0">
                <a:latin typeface="Times New Roman"/>
                <a:ea typeface="Calibri"/>
              </a:rPr>
              <a:t> </a:t>
            </a:r>
            <a:r>
              <a:rPr lang="en-US" sz="2400" dirty="0">
                <a:latin typeface="Times New Roman"/>
                <a:ea typeface="Calibri"/>
              </a:rPr>
              <a:t>wounds, or cuts in body tissues are commonly caused by knives, metal edges, broken glass, or other sharp objects. The degree of bleeding depends on the depth and extent of a cut. Deep cuts may involve blood vessels and may cause extensive bleeding. They may also damage muscles, tendons, and nerves.</a:t>
            </a:r>
            <a:endParaRPr lang="en-US" sz="24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3430588"/>
            <a:ext cx="3767137"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0B34F065-1154-456A-91E3-76DE8E75E17B}" type="slidenum">
              <a:rPr lang="ar-SA" smtClean="0"/>
              <a:t>7</a:t>
            </a:fld>
            <a:endParaRPr lang="ar-SA" dirty="0"/>
          </a:p>
        </p:txBody>
      </p:sp>
    </p:spTree>
    <p:extLst>
      <p:ext uri="{BB962C8B-B14F-4D97-AF65-F5344CB8AC3E}">
        <p14:creationId xmlns:p14="http://schemas.microsoft.com/office/powerpoint/2010/main" val="1671947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411510"/>
            <a:ext cx="8352928" cy="3394472"/>
          </a:xfrm>
        </p:spPr>
        <p:txBody>
          <a:bodyPr>
            <a:normAutofit/>
          </a:bodyPr>
          <a:lstStyle/>
          <a:p>
            <a:pPr marL="0" lvl="0" indent="0" algn="just" rtl="0">
              <a:lnSpc>
                <a:spcPct val="115000"/>
              </a:lnSpc>
              <a:spcAft>
                <a:spcPts val="1000"/>
              </a:spcAft>
              <a:buNone/>
            </a:pPr>
            <a:r>
              <a:rPr lang="en-US" b="1" dirty="0" smtClean="0">
                <a:latin typeface="Times New Roman"/>
                <a:ea typeface="Calibri"/>
                <a:cs typeface="Arial"/>
              </a:rPr>
              <a:t>3.Lacerations: </a:t>
            </a:r>
            <a:r>
              <a:rPr lang="en-US" sz="2400" dirty="0" smtClean="0">
                <a:latin typeface="Times New Roman"/>
                <a:ea typeface="Calibri"/>
                <a:cs typeface="Arial"/>
              </a:rPr>
              <a:t>Lacerations </a:t>
            </a:r>
            <a:r>
              <a:rPr lang="en-US" sz="2400" dirty="0">
                <a:latin typeface="Times New Roman"/>
                <a:ea typeface="Calibri"/>
                <a:cs typeface="Arial"/>
              </a:rPr>
              <a:t>are jagged, irregular, or tears in the soft tissues. Bleeding may be rapid and extensive. The deep contamination of wounds that result from accidents involving moving parts of machinery increases the chances of infection</a:t>
            </a:r>
            <a:r>
              <a:rPr lang="en-US" dirty="0">
                <a:latin typeface="Times New Roman"/>
                <a:ea typeface="Calibri"/>
                <a:cs typeface="Arial"/>
              </a:rPr>
              <a:t>.</a:t>
            </a:r>
            <a:endParaRPr lang="en-US" sz="2400" dirty="0">
              <a:ea typeface="Calibri"/>
              <a:cs typeface="Arial"/>
            </a:endParaRPr>
          </a:p>
          <a:p>
            <a:pPr algn="l" rtl="0"/>
            <a:endParaRPr lang="en-US"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880" y="3094321"/>
            <a:ext cx="2661259" cy="2049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0B34F065-1154-456A-91E3-76DE8E75E17B}" type="slidenum">
              <a:rPr lang="ar-SA" smtClean="0"/>
              <a:t>8</a:t>
            </a:fld>
            <a:endParaRPr lang="ar-SA"/>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53139" y="3094321"/>
            <a:ext cx="2990861" cy="2033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094321"/>
            <a:ext cx="3513731" cy="2060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57261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339502"/>
            <a:ext cx="8229600" cy="3394472"/>
          </a:xfrm>
        </p:spPr>
        <p:txBody>
          <a:bodyPr>
            <a:normAutofit/>
          </a:bodyPr>
          <a:lstStyle/>
          <a:p>
            <a:pPr marL="0" lvl="0" indent="0" algn="just" rtl="0">
              <a:lnSpc>
                <a:spcPct val="115000"/>
              </a:lnSpc>
              <a:spcAft>
                <a:spcPts val="1000"/>
              </a:spcAft>
              <a:buNone/>
              <a:tabLst>
                <a:tab pos="657225" algn="l"/>
              </a:tabLst>
            </a:pPr>
            <a:r>
              <a:rPr lang="en-US" b="1" dirty="0" smtClean="0">
                <a:latin typeface="Times New Roman"/>
                <a:ea typeface="Calibri"/>
                <a:cs typeface="Arial"/>
              </a:rPr>
              <a:t>4.Punctures:</a:t>
            </a:r>
            <a:r>
              <a:rPr lang="en-US" sz="2400" dirty="0" smtClean="0">
                <a:ea typeface="Calibri"/>
                <a:cs typeface="Arial"/>
              </a:rPr>
              <a:t> </a:t>
            </a:r>
            <a:r>
              <a:rPr lang="en-US" sz="2400" dirty="0" smtClean="0">
                <a:latin typeface="Times New Roman"/>
                <a:ea typeface="Calibri"/>
                <a:cs typeface="Arial"/>
              </a:rPr>
              <a:t>Puncture </a:t>
            </a:r>
            <a:r>
              <a:rPr lang="en-US" sz="2400" dirty="0">
                <a:latin typeface="Times New Roman"/>
                <a:ea typeface="Calibri"/>
                <a:cs typeface="Arial"/>
              </a:rPr>
              <a:t>wounds are produced by bullets and pointed objects, such as pins, nails, and splinters. External bleeding is usually minor, but the puncturing object may penetrate deeply into the body and thus damage organs and cause severe internal bleeding.</a:t>
            </a:r>
            <a:endParaRPr lang="en-US" sz="1800" dirty="0">
              <a:ea typeface="Calibri"/>
              <a:cs typeface="Arial"/>
            </a:endParaRPr>
          </a:p>
          <a:p>
            <a:pPr algn="l" rtl="0"/>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9825" y="2672567"/>
            <a:ext cx="2454175" cy="2444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7864" y="2672567"/>
            <a:ext cx="3428801" cy="2444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0B34F065-1154-456A-91E3-76DE8E75E17B}" type="slidenum">
              <a:rPr lang="ar-SA" smtClean="0"/>
              <a:t>9</a:t>
            </a:fld>
            <a:endParaRPr lang="ar-SA"/>
          </a:p>
        </p:txBody>
      </p:sp>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2672567"/>
            <a:ext cx="3365296" cy="2444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4627825"/>
      </p:ext>
    </p:extLst>
  </p:cSld>
  <p:clrMapOvr>
    <a:masterClrMapping/>
  </p:clrMapOvr>
  <p:timing>
    <p:tnLst>
      <p:par>
        <p:cTn id="1" dur="indefinite" restart="never" nodeType="tmRoot"/>
      </p:par>
    </p:tn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1675</TotalTime>
  <Words>1362</Words>
  <Application>Microsoft Office PowerPoint</Application>
  <PresentationFormat>On-screen Show (16:9)</PresentationFormat>
  <Paragraphs>119</Paragraphs>
  <Slides>23</Slides>
  <Notes>1</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سمة Office</vt:lpstr>
      <vt:lpstr> WONDS </vt:lpstr>
      <vt:lpstr>Objectives</vt:lpstr>
      <vt:lpstr>Skin</vt:lpstr>
      <vt:lpstr>wounds</vt:lpstr>
      <vt:lpstr> Causes of wounds  </vt:lpstr>
      <vt:lpstr>Types of open Wounds </vt:lpstr>
      <vt:lpstr>PowerPoint Presentation</vt:lpstr>
      <vt:lpstr>PowerPoint Presentation</vt:lpstr>
      <vt:lpstr>PowerPoint Presentation</vt:lpstr>
      <vt:lpstr>PowerPoint Presentation</vt:lpstr>
      <vt:lpstr> Open wound </vt:lpstr>
      <vt:lpstr>PowerPoint Presentation</vt:lpstr>
      <vt:lpstr> Closed Wounds  </vt:lpstr>
      <vt:lpstr> Signs and Symptoms </vt:lpstr>
      <vt:lpstr> Emergency Care  </vt:lpstr>
      <vt:lpstr>PowerPoint Presentation</vt:lpstr>
      <vt:lpstr> Wounds Contamination (infection)  </vt:lpstr>
      <vt:lpstr> Symptoms of infected wounds: </vt:lpstr>
      <vt:lpstr>PowerPoint Presentation</vt:lpstr>
      <vt:lpstr> Emergency Care  </vt:lpstr>
      <vt:lpstr> Wounds healing  </vt:lpstr>
      <vt:lpstr>PowerPoint Presentation</vt:lpstr>
      <vt:lpstr>Summary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WONDS </dc:title>
  <dc:creator>hp</dc:creator>
  <cp:lastModifiedBy>Maher</cp:lastModifiedBy>
  <cp:revision>36</cp:revision>
  <dcterms:created xsi:type="dcterms:W3CDTF">2021-02-12T08:40:56Z</dcterms:created>
  <dcterms:modified xsi:type="dcterms:W3CDTF">2021-02-28T22:31:52Z</dcterms:modified>
</cp:coreProperties>
</file>